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4"/>
  </p:sldMasterIdLst>
  <p:notesMasterIdLst>
    <p:notesMasterId r:id="rId36"/>
  </p:notesMasterIdLst>
  <p:handoutMasterIdLst>
    <p:handoutMasterId r:id="rId37"/>
  </p:handoutMasterIdLst>
  <p:sldIdLst>
    <p:sldId id="863" r:id="rId5"/>
    <p:sldId id="854" r:id="rId6"/>
    <p:sldId id="861" r:id="rId7"/>
    <p:sldId id="867" r:id="rId8"/>
    <p:sldId id="855" r:id="rId9"/>
    <p:sldId id="870" r:id="rId10"/>
    <p:sldId id="871" r:id="rId11"/>
    <p:sldId id="883" r:id="rId12"/>
    <p:sldId id="873" r:id="rId13"/>
    <p:sldId id="881" r:id="rId14"/>
    <p:sldId id="884" r:id="rId15"/>
    <p:sldId id="882" r:id="rId16"/>
    <p:sldId id="879" r:id="rId17"/>
    <p:sldId id="872" r:id="rId18"/>
    <p:sldId id="878" r:id="rId19"/>
    <p:sldId id="890" r:id="rId20"/>
    <p:sldId id="875" r:id="rId21"/>
    <p:sldId id="886" r:id="rId22"/>
    <p:sldId id="887" r:id="rId23"/>
    <p:sldId id="891" r:id="rId24"/>
    <p:sldId id="893" r:id="rId25"/>
    <p:sldId id="892" r:id="rId26"/>
    <p:sldId id="888" r:id="rId27"/>
    <p:sldId id="895" r:id="rId28"/>
    <p:sldId id="901" r:id="rId29"/>
    <p:sldId id="900" r:id="rId30"/>
    <p:sldId id="905" r:id="rId31"/>
    <p:sldId id="903" r:id="rId32"/>
    <p:sldId id="906" r:id="rId33"/>
    <p:sldId id="889" r:id="rId34"/>
    <p:sldId id="866" r:id="rId35"/>
  </p:sldIdLst>
  <p:sldSz cx="9144000" cy="5143500" type="screen16x9"/>
  <p:notesSz cx="6858000" cy="9144000"/>
  <p:embeddedFontLst>
    <p:embeddedFont>
      <p:font typeface="Bahnschrift" panose="020B0502040204020203" pitchFamily="34" charset="0"/>
      <p:regular r:id="rId38"/>
      <p:bold r:id="rId39"/>
    </p:embeddedFont>
    <p:embeddedFont>
      <p:font typeface="Bahnschrift SemiCondensed" panose="020B0502040204020203" pitchFamily="34" charset="0"/>
      <p:regular r:id="rId40"/>
      <p:bold r:id="rId41"/>
    </p:embeddedFont>
    <p:embeddedFont>
      <p:font typeface="Suisse Int'l EPFL" panose="020B0604020202020204" charset="-78"/>
      <p:regular r:id="rId42"/>
    </p:embeddedFont>
  </p:embeddedFontLst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mitrios Lignos" initials="DL" lastIdx="2" clrIdx="0">
    <p:extLst>
      <p:ext uri="{19B8F6BF-5375-455C-9EA6-DF929625EA0E}">
        <p15:presenceInfo xmlns:p15="http://schemas.microsoft.com/office/powerpoint/2012/main" userId="S::dimitrios.lignos@epfl.ch::ea92d97b-7eba-4825-bb9e-7fd7e5a640d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90" autoAdjust="0"/>
    <p:restoredTop sz="94626"/>
  </p:normalViewPr>
  <p:slideViewPr>
    <p:cSldViewPr snapToGrid="0" snapToObjects="1" showGuides="1">
      <p:cViewPr varScale="1">
        <p:scale>
          <a:sx n="127" d="100"/>
          <a:sy n="127" d="100"/>
        </p:scale>
        <p:origin x="144" y="1746"/>
      </p:cViewPr>
      <p:guideLst>
        <p:guide orient="horz" pos="1620"/>
        <p:guide pos="2880"/>
      </p:guideLst>
    </p:cSldViewPr>
  </p:slideViewPr>
  <p:notesTextViewPr>
    <p:cViewPr>
      <p:scale>
        <a:sx n="20" d="100"/>
        <a:sy n="20" d="100"/>
      </p:scale>
      <p:origin x="0" y="0"/>
    </p:cViewPr>
  </p:notesTextViewPr>
  <p:notesViewPr>
    <p:cSldViewPr snapToGrid="0" snapToObjects="1" showGuides="1">
      <p:cViewPr varScale="1">
        <p:scale>
          <a:sx n="134" d="100"/>
          <a:sy n="134" d="100"/>
        </p:scale>
        <p:origin x="425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 dirty="0">
              <a:latin typeface="Suisse Int'l EPFL" panose="020B0504000000000000" pitchFamily="34" charset="-78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79B33-A94D-4C8C-88C2-619932967EF3}" type="datetimeFigureOut">
              <a:rPr lang="fr-CH" smtClean="0">
                <a:latin typeface="Suisse Int'l EPFL" panose="020B0504000000000000" pitchFamily="34" charset="-78"/>
              </a:rPr>
              <a:t>03.04.2024</a:t>
            </a:fld>
            <a:endParaRPr lang="fr-CH" dirty="0">
              <a:latin typeface="Suisse Int'l EPFL" panose="020B0504000000000000" pitchFamily="34" charset="-78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 dirty="0">
              <a:latin typeface="Suisse Int'l EPFL" panose="020B0504000000000000" pitchFamily="34" charset="-78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F4AF0-8439-436D-BEF0-52070F19E1B6}" type="slidenum">
              <a:rPr lang="fr-CH" smtClean="0">
                <a:latin typeface="Suisse Int'l EPFL" panose="020B0504000000000000" pitchFamily="34" charset="-78"/>
              </a:rPr>
              <a:t>‹#›</a:t>
            </a:fld>
            <a:endParaRPr lang="fr-CH" dirty="0">
              <a:latin typeface="Suisse Int'l EPFL" panose="020B0504000000000000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24905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uisse Int'l EPFL" panose="020B0504000000000000" pitchFamily="34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uisse Int'l EPFL" panose="020B0504000000000000" pitchFamily="34" charset="-78"/>
              </a:defRPr>
            </a:lvl1pPr>
          </a:lstStyle>
          <a:p>
            <a:fld id="{F8103E42-5239-1A40-AD33-3EE7E9DDF5FD}" type="datetimeFigureOut">
              <a:rPr lang="fr-FR" smtClean="0"/>
              <a:pPr/>
              <a:t>03/04/2024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uisse Int'l EPFL" panose="020B0504000000000000" pitchFamily="34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uisse Int'l EPFL" panose="020B0504000000000000" pitchFamily="34" charset="-78"/>
              </a:defRPr>
            </a:lvl1pPr>
          </a:lstStyle>
          <a:p>
            <a:fld id="{4CF50783-AAED-1941-8BCC-9F6140F0A6B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6742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uisse Int'l EPFL" panose="020B0504000000000000" pitchFamily="34" charset="-78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6816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4CF6F629-51E7-9F40-939D-F50AE3925A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1913" y="-46307"/>
            <a:ext cx="7812087" cy="49482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  <a:endParaRPr lang="fr-FR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5563" y="786535"/>
            <a:ext cx="2738437" cy="2338387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6763" y="3124922"/>
            <a:ext cx="1828800" cy="1568450"/>
          </a:xfr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5BFF46-A721-4641-AD59-B3251C9D9E0D}"/>
              </a:ext>
            </a:extLst>
          </p:cNvPr>
          <p:cNvSpPr/>
          <p:nvPr userDrawn="1"/>
        </p:nvSpPr>
        <p:spPr>
          <a:xfrm rot="16200000">
            <a:off x="424230" y="4896248"/>
            <a:ext cx="45719" cy="59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535A482-EC85-1C41-A1E4-7882A0E39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47" y="80283"/>
            <a:ext cx="1175301" cy="508655"/>
          </a:xfrm>
          <a:prstGeom prst="rect">
            <a:avLst/>
          </a:prstGeom>
        </p:spPr>
      </p:pic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1960462-6F28-0740-916D-499D3BEDB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00800" y="4683125"/>
            <a:ext cx="1828800" cy="460375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Espace réservé de la date 3">
            <a:extLst>
              <a:ext uri="{FF2B5EF4-FFF2-40B4-BE49-F238E27FC236}">
                <a16:creationId xmlns:a16="http://schemas.microsoft.com/office/drawing/2014/main" id="{3D602EAB-F742-B644-86EC-EBB36DDCC852}"/>
              </a:ext>
            </a:extLst>
          </p:cNvPr>
          <p:cNvSpPr txBox="1">
            <a:spLocks/>
          </p:cNvSpPr>
          <p:nvPr userDrawn="1"/>
        </p:nvSpPr>
        <p:spPr>
          <a:xfrm>
            <a:off x="620834" y="4493237"/>
            <a:ext cx="5598878" cy="911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685800" rtl="0" eaLnBrk="1" latinLnBrk="0" hangingPunct="1">
              <a:defRPr sz="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Numerical investigation of two-dimensional Mode-II delamination in composite laminates – 24-27 March 2024, Les </a:t>
            </a:r>
            <a:r>
              <a:rPr lang="en-US" dirty="0" err="1"/>
              <a:t>Diablerets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7880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26" userDrawn="1">
          <p15:clr>
            <a:srgbClr val="FBAE40"/>
          </p15:clr>
        </p15:guide>
        <p15:guide id="5" orient="horz" pos="123" userDrawn="1">
          <p15:clr>
            <a:srgbClr val="FBAE40"/>
          </p15:clr>
        </p15:guide>
        <p15:guide id="6" orient="horz" pos="3117" userDrawn="1">
          <p15:clr>
            <a:srgbClr val="FBAE40"/>
          </p15:clr>
        </p15:guide>
        <p15:guide id="7" pos="83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875" y="155482"/>
            <a:ext cx="7726363" cy="1072753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0A709CE6-738F-9741-A9C9-1F2BC4E83416}"/>
              </a:ext>
            </a:extLst>
          </p:cNvPr>
          <p:cNvSpPr txBox="1">
            <a:spLocks/>
          </p:cNvSpPr>
          <p:nvPr userDrawn="1"/>
        </p:nvSpPr>
        <p:spPr>
          <a:xfrm>
            <a:off x="8631238" y="4903279"/>
            <a:ext cx="512762" cy="163552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defPPr>
              <a:defRPr lang="fr-FR"/>
            </a:defPPr>
            <a:lvl1pPr marL="0" algn="ctr" defTabSz="685800" rtl="0" eaLnBrk="1" latinLnBrk="0" hangingPunct="1">
              <a:defRPr sz="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436BC305-4E50-024A-BE49-9412974C526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94626" y="4804827"/>
            <a:ext cx="512762" cy="163552"/>
          </a:xfrm>
          <a:prstGeom prst="rect">
            <a:avLst/>
          </a:prstGeom>
        </p:spPr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8E55C3E1-4A98-45F1-9E9B-2F49DDCF3CE0}"/>
              </a:ext>
            </a:extLst>
          </p:cNvPr>
          <p:cNvSpPr txBox="1">
            <a:spLocks/>
          </p:cNvSpPr>
          <p:nvPr userDrawn="1"/>
        </p:nvSpPr>
        <p:spPr>
          <a:xfrm>
            <a:off x="581186" y="4513881"/>
            <a:ext cx="5638526" cy="890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685800" rtl="0" eaLnBrk="1" latinLnBrk="0" hangingPunct="1">
              <a:defRPr sz="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Numerical investigation of two-dimensional Mode-II delamination in composite laminates – 24-27 March 2024, Les </a:t>
            </a:r>
            <a:r>
              <a:rPr lang="en-US" dirty="0" err="1"/>
              <a:t>Diablerets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9627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BC314-4068-45BE-8EFC-7A0FCFE58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D3CAB-D735-4608-A2D1-3BB54966E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A3ED-29CD-4E6D-9FA6-87403F87B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60BC5-C7D9-4572-A685-64B23961EEB9}" type="datetimeFigureOut">
              <a:rPr lang="en-US" smtClean="0"/>
              <a:t>03-Apr-24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D983FA-0639-401C-B96E-591B1B1C8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A7C92-715F-497C-8010-497C11E0B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2196D-00A1-446A-8783-3766FCFF93F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A861327C-3076-4442-AFF9-8C2548AF8295}"/>
              </a:ext>
            </a:extLst>
          </p:cNvPr>
          <p:cNvSpPr txBox="1">
            <a:spLocks/>
          </p:cNvSpPr>
          <p:nvPr userDrawn="1"/>
        </p:nvSpPr>
        <p:spPr>
          <a:xfrm>
            <a:off x="581186" y="4513881"/>
            <a:ext cx="5638526" cy="890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685800" rtl="0" eaLnBrk="1" latinLnBrk="0" hangingPunct="1">
              <a:defRPr sz="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Numerical investigation of two-dimensional Mode-II delamination in composite laminates – 24-27 March 2024, Les </a:t>
            </a:r>
            <a:r>
              <a:rPr lang="en-US" dirty="0" err="1"/>
              <a:t>Diablerets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8989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79C135-13CD-429D-9206-6F05D5269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E6912-888E-4827-B1D0-672D72149128}" type="datetimeFigureOut">
              <a:rPr lang="en-US" smtClean="0"/>
              <a:t>03-Apr-24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647B33-972C-4B21-A14E-2ACF5C666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A1A58-39E2-43BE-A59A-48E637C96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0C8AB-E4AC-4432-A1BD-D1F5362D35C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B5B4BCDF-289C-4B3C-BCE4-90D6BEF20839}"/>
              </a:ext>
            </a:extLst>
          </p:cNvPr>
          <p:cNvSpPr txBox="1">
            <a:spLocks/>
          </p:cNvSpPr>
          <p:nvPr userDrawn="1"/>
        </p:nvSpPr>
        <p:spPr>
          <a:xfrm>
            <a:off x="581186" y="4513881"/>
            <a:ext cx="5638526" cy="890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685800" rtl="0" eaLnBrk="1" latinLnBrk="0" hangingPunct="1">
              <a:defRPr sz="7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Numerical investigation of two-dimensional Mode-II delamination in composite laminates – 24-27 March 2024, Les </a:t>
            </a:r>
            <a:r>
              <a:rPr lang="en-US" dirty="0" err="1"/>
              <a:t>Diablerets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380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4875" y="155482"/>
            <a:ext cx="3667125" cy="1072753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4875" y="1563688"/>
            <a:ext cx="7726363" cy="3386772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747630" y="3252236"/>
            <a:ext cx="2393485" cy="911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CH" dirty="0"/>
              <a:t>Anastasios P. Vassilopoulos</a:t>
            </a: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17E6E68-87EB-C34E-85D5-C26372DFEC9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0273" y="132334"/>
            <a:ext cx="653952" cy="2830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D7A1C0-94CD-D94F-A99F-21847E542637}"/>
              </a:ext>
            </a:extLst>
          </p:cNvPr>
          <p:cNvSpPr/>
          <p:nvPr userDrawn="1"/>
        </p:nvSpPr>
        <p:spPr>
          <a:xfrm rot="16200000">
            <a:off x="430003" y="4897709"/>
            <a:ext cx="45719" cy="59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6948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kern="1000" spc="-50" baseline="0">
          <a:solidFill>
            <a:schemeClr val="tx1"/>
          </a:solidFill>
          <a:latin typeface="Arial" panose="020B0604020202020204" pitchFamily="34" charset="0"/>
          <a:ea typeface="Roboto Black" panose="02000000000000000000" pitchFamily="2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SzPct val="90000"/>
        <a:buFont typeface="Wingdings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SzPct val="90000"/>
        <a:buFont typeface="Wingdings" pitchFamily="2" charset="2"/>
        <a:buChar char="§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126" userDrawn="1">
          <p15:clr>
            <a:srgbClr val="F26B43"/>
          </p15:clr>
        </p15:guide>
        <p15:guide id="3" pos="5602" userDrawn="1">
          <p15:clr>
            <a:srgbClr val="F26B43"/>
          </p15:clr>
        </p15:guide>
        <p15:guide id="4" pos="2880" userDrawn="1">
          <p15:clr>
            <a:srgbClr val="F26B43"/>
          </p15:clr>
        </p15:guide>
        <p15:guide id="5" orient="horz" pos="123" userDrawn="1">
          <p15:clr>
            <a:srgbClr val="F26B43"/>
          </p15:clr>
        </p15:guide>
        <p15:guide id="6" orient="horz" pos="3117" userDrawn="1">
          <p15:clr>
            <a:srgbClr val="F26B43"/>
          </p15:clr>
        </p15:guide>
        <p15:guide id="7" pos="570" userDrawn="1">
          <p15:clr>
            <a:srgbClr val="F26B43"/>
          </p15:clr>
        </p15:guide>
        <p15:guide id="8" pos="1155" userDrawn="1">
          <p15:clr>
            <a:srgbClr val="F26B43"/>
          </p15:clr>
        </p15:guide>
        <p15:guide id="9" pos="1728" userDrawn="1">
          <p15:clr>
            <a:srgbClr val="F26B43"/>
          </p15:clr>
        </p15:guide>
        <p15:guide id="10" pos="2304" userDrawn="1">
          <p15:clr>
            <a:srgbClr val="F26B43"/>
          </p15:clr>
        </p15:guide>
        <p15:guide id="11" pos="3456" userDrawn="1">
          <p15:clr>
            <a:srgbClr val="F26B43"/>
          </p15:clr>
        </p15:guide>
        <p15:guide id="12" pos="4035" userDrawn="1">
          <p15:clr>
            <a:srgbClr val="F26B43"/>
          </p15:clr>
        </p15:guide>
        <p15:guide id="13" pos="4608" userDrawn="1">
          <p15:clr>
            <a:srgbClr val="F26B43"/>
          </p15:clr>
        </p15:guide>
        <p15:guide id="14" pos="5180" userDrawn="1">
          <p15:clr>
            <a:srgbClr val="F26B43"/>
          </p15:clr>
        </p15:guide>
        <p15:guide id="15" orient="horz" pos="490" userDrawn="1">
          <p15:clr>
            <a:srgbClr val="F26B43"/>
          </p15:clr>
        </p15:guide>
        <p15:guide id="16" orient="horz" pos="985" userDrawn="1">
          <p15:clr>
            <a:srgbClr val="F26B43"/>
          </p15:clr>
        </p15:guide>
        <p15:guide id="17" orient="horz" pos="1475" userDrawn="1">
          <p15:clr>
            <a:srgbClr val="F26B43"/>
          </p15:clr>
        </p15:guide>
        <p15:guide id="18" orient="horz" pos="1962" userDrawn="1">
          <p15:clr>
            <a:srgbClr val="F26B43"/>
          </p15:clr>
        </p15:guide>
        <p15:guide id="19" orient="horz" pos="2458" userDrawn="1">
          <p15:clr>
            <a:srgbClr val="F26B43"/>
          </p15:clr>
        </p15:guide>
        <p15:guide id="20" orient="horz" pos="2950" userDrawn="1">
          <p15:clr>
            <a:srgbClr val="F26B43"/>
          </p15:clr>
        </p15:guide>
        <p15:guide id="21" pos="5437" userDrawn="1">
          <p15:clr>
            <a:srgbClr val="F26B43"/>
          </p15:clr>
        </p15:guide>
        <p15:guide id="22" orient="horz" userDrawn="1">
          <p15:clr>
            <a:srgbClr val="F26B43"/>
          </p15:clr>
        </p15:guide>
        <p15:guide id="23" pos="5760" userDrawn="1">
          <p15:clr>
            <a:srgbClr val="F26B43"/>
          </p15:clr>
        </p15:guide>
        <p15:guide id="24" orient="horz" pos="3240" userDrawn="1">
          <p15:clr>
            <a:srgbClr val="F26B43"/>
          </p15:clr>
        </p15:guide>
        <p15:guide id="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32.emf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emf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YYa7Fq5Ec6c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517D845-B072-4FBE-A6F0-CCC35F7D5025}"/>
              </a:ext>
            </a:extLst>
          </p:cNvPr>
          <p:cNvSpPr txBox="1">
            <a:spLocks/>
          </p:cNvSpPr>
          <p:nvPr/>
        </p:nvSpPr>
        <p:spPr>
          <a:xfrm>
            <a:off x="570623" y="1286240"/>
            <a:ext cx="8002753" cy="102151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lIns="216000" tIns="0" rIns="72000" bIns="4680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000" spc="-50" baseline="0">
                <a:solidFill>
                  <a:schemeClr val="bg1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 b="1" dirty="0">
                <a:solidFill>
                  <a:schemeClr val="tx1"/>
                </a:solidFill>
                <a:latin typeface="Bahnschrift SemiCondensed" panose="020B0502040204020203" pitchFamily="34" charset="0"/>
              </a:rPr>
              <a:t>Numerical investigation of two-dimensional Mode-II delamination in composite laminates 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9BD0D50-F400-4C0D-8884-DD22DEB9FE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0122" y="3022330"/>
            <a:ext cx="6858000" cy="698642"/>
          </a:xfrm>
          <a:noFill/>
        </p:spPr>
        <p:txBody>
          <a:bodyPr>
            <a:noAutofit/>
          </a:bodyPr>
          <a:lstStyle/>
          <a:p>
            <a:pPr marL="108000">
              <a:spcBef>
                <a:spcPts val="0"/>
              </a:spcBef>
            </a:pPr>
            <a:endParaRPr lang="en-US" sz="1600" dirty="0">
              <a:latin typeface="Bahnschrift" panose="020B0502040204020203" pitchFamily="34" charset="0"/>
            </a:endParaRPr>
          </a:p>
          <a:p>
            <a:pPr marL="108000">
              <a:spcBef>
                <a:spcPts val="0"/>
              </a:spcBef>
            </a:pPr>
            <a:r>
              <a:rPr lang="en-US" sz="1600" dirty="0" err="1">
                <a:solidFill>
                  <a:schemeClr val="tx1"/>
                </a:solidFill>
                <a:latin typeface="Bahnschrift" panose="020B0502040204020203" pitchFamily="34" charset="0"/>
              </a:rPr>
              <a:t>Congzhe</a:t>
            </a:r>
            <a:r>
              <a:rPr lang="en-US" sz="1600" dirty="0">
                <a:solidFill>
                  <a:schemeClr val="tx1"/>
                </a:solidFill>
                <a:latin typeface="Bahnschrift" panose="020B0502040204020203" pitchFamily="34" charset="0"/>
              </a:rPr>
              <a:t> Wang, </a:t>
            </a:r>
            <a:r>
              <a:rPr lang="en-US" sz="1600" b="1" u="sng" dirty="0">
                <a:solidFill>
                  <a:schemeClr val="tx1"/>
                </a:solidFill>
                <a:latin typeface="Bahnschrift" panose="020B0502040204020203" pitchFamily="34" charset="0"/>
              </a:rPr>
              <a:t>Anastasios P. Vassilopoulos</a:t>
            </a:r>
            <a:r>
              <a:rPr lang="en-US" sz="1600" dirty="0">
                <a:solidFill>
                  <a:schemeClr val="tx1"/>
                </a:solidFill>
                <a:latin typeface="Bahnschrift" panose="020B0502040204020203" pitchFamily="34" charset="0"/>
              </a:rPr>
              <a:t>, Thomas Keller</a:t>
            </a:r>
          </a:p>
          <a:p>
            <a:r>
              <a:rPr lang="fr-FR" sz="1600" dirty="0">
                <a:solidFill>
                  <a:schemeClr val="tx1"/>
                </a:solidFill>
                <a:latin typeface="Bahnschrift" panose="020B0502040204020203" pitchFamily="34" charset="0"/>
              </a:rPr>
              <a:t>Ecole Polytechnique Fédérale de Lausanne</a:t>
            </a:r>
            <a:endParaRPr lang="en-US" sz="16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3248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>
            <a:extLst>
              <a:ext uri="{FF2B5EF4-FFF2-40B4-BE49-F238E27FC236}">
                <a16:creationId xmlns:a16="http://schemas.microsoft.com/office/drawing/2014/main" id="{A7C0F84C-B26B-433A-9F28-5097E80F7CBD}"/>
              </a:ext>
            </a:extLst>
          </p:cNvPr>
          <p:cNvSpPr txBox="1">
            <a:spLocks/>
          </p:cNvSpPr>
          <p:nvPr/>
        </p:nvSpPr>
        <p:spPr>
          <a:xfrm>
            <a:off x="906450" y="155482"/>
            <a:ext cx="7723214" cy="107275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000" spc="-50" baseline="0">
                <a:solidFill>
                  <a:schemeClr val="tx1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Bahnschrift SemiCondensed" panose="020B0502040204020203" pitchFamily="34" charset="0"/>
              </a:rPr>
              <a:t>In the past… panels with central hole</a:t>
            </a:r>
            <a:endParaRPr lang="LID4096" b="1" dirty="0">
              <a:latin typeface="Bahnschrift SemiCondensed" panose="020B050204020402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6BA6E4-C4B9-46F5-BFC7-AAB3ACB03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450" y="787179"/>
            <a:ext cx="680431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94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>
            <a:extLst>
              <a:ext uri="{FF2B5EF4-FFF2-40B4-BE49-F238E27FC236}">
                <a16:creationId xmlns:a16="http://schemas.microsoft.com/office/drawing/2014/main" id="{A7C0F84C-B26B-433A-9F28-5097E80F7CBD}"/>
              </a:ext>
            </a:extLst>
          </p:cNvPr>
          <p:cNvSpPr txBox="1">
            <a:spLocks/>
          </p:cNvSpPr>
          <p:nvPr/>
        </p:nvSpPr>
        <p:spPr>
          <a:xfrm>
            <a:off x="906450" y="155482"/>
            <a:ext cx="7723214" cy="107275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000" spc="-50" baseline="0">
                <a:solidFill>
                  <a:schemeClr val="tx1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Bahnschrift SemiCondensed" panose="020B0502040204020203" pitchFamily="34" charset="0"/>
              </a:rPr>
              <a:t>In the past…buckling/growth in stiffened panels</a:t>
            </a:r>
            <a:endParaRPr lang="LID4096" b="1" dirty="0">
              <a:latin typeface="Bahnschrift SemiCondensed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FAF0B7-BD1F-4BFF-9F22-CD313372C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881" y="771750"/>
            <a:ext cx="2610811" cy="180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5BF53C-7168-4E7A-A2FE-A42F34410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257" y="731046"/>
            <a:ext cx="3766034" cy="41416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26C949-671A-4407-81F4-EE83CB1FF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216" y="3038023"/>
            <a:ext cx="3590448" cy="133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55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>
            <a:extLst>
              <a:ext uri="{FF2B5EF4-FFF2-40B4-BE49-F238E27FC236}">
                <a16:creationId xmlns:a16="http://schemas.microsoft.com/office/drawing/2014/main" id="{A7C0F84C-B26B-433A-9F28-5097E80F7CBD}"/>
              </a:ext>
            </a:extLst>
          </p:cNvPr>
          <p:cNvSpPr txBox="1">
            <a:spLocks/>
          </p:cNvSpPr>
          <p:nvPr/>
        </p:nvSpPr>
        <p:spPr>
          <a:xfrm>
            <a:off x="906450" y="155482"/>
            <a:ext cx="7723214" cy="107275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000" spc="-50" baseline="0">
                <a:solidFill>
                  <a:schemeClr val="tx1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Bahnschrift SemiCondensed" panose="020B0502040204020203" pitchFamily="34" charset="0"/>
              </a:rPr>
              <a:t>In the past…Mode I 2D opening</a:t>
            </a:r>
            <a:endParaRPr lang="LID4096" b="1" dirty="0">
              <a:latin typeface="Bahnschrift SemiCondensed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579F8D-D235-4A8F-94BE-6206DAFBE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879" y="651766"/>
            <a:ext cx="1233251" cy="3092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3D9B75-09C9-4754-908B-9E49A5CFC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994" y="876391"/>
            <a:ext cx="2181987" cy="26840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8734CE-0F5C-4E27-8AD6-38AA808B53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66" y="1396925"/>
            <a:ext cx="4043423" cy="8008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78724F-3A70-4BB3-9552-82C0C3F155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107" y="2242821"/>
            <a:ext cx="3842542" cy="3561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493B720-2EBF-4BEE-A22A-C7E1F9BEC8A9}"/>
              </a:ext>
            </a:extLst>
          </p:cNvPr>
          <p:cNvSpPr txBox="1"/>
          <p:nvPr/>
        </p:nvSpPr>
        <p:spPr>
          <a:xfrm>
            <a:off x="257139" y="3150591"/>
            <a:ext cx="457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Modeling of G: Theoretical formulation neglecting geometrical non-linearities</a:t>
            </a: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solidFill>
                <a:srgbClr val="413C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13C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 (2D) was estimated to be ~33% lower than that estimated from DCB (1D) tests </a:t>
            </a:r>
          </a:p>
        </p:txBody>
      </p:sp>
    </p:spTree>
    <p:extLst>
      <p:ext uri="{BB962C8B-B14F-4D97-AF65-F5344CB8AC3E}">
        <p14:creationId xmlns:p14="http://schemas.microsoft.com/office/powerpoint/2010/main" val="601660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>
            <a:extLst>
              <a:ext uri="{FF2B5EF4-FFF2-40B4-BE49-F238E27FC236}">
                <a16:creationId xmlns:a16="http://schemas.microsoft.com/office/drawing/2014/main" id="{A7C0F84C-B26B-433A-9F28-5097E80F7CBD}"/>
              </a:ext>
            </a:extLst>
          </p:cNvPr>
          <p:cNvSpPr txBox="1">
            <a:spLocks/>
          </p:cNvSpPr>
          <p:nvPr/>
        </p:nvSpPr>
        <p:spPr>
          <a:xfrm>
            <a:off x="906450" y="155482"/>
            <a:ext cx="7723214" cy="107275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000" spc="-50" baseline="0">
                <a:solidFill>
                  <a:schemeClr val="tx1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fr-CH" b="1" dirty="0">
                <a:latin typeface="Bahnschrift SemiCondensed" panose="020B0502040204020203" pitchFamily="34" charset="0"/>
              </a:rPr>
              <a:t>Wide single lap </a:t>
            </a:r>
            <a:r>
              <a:rPr lang="fr-CH" b="1" dirty="0" err="1">
                <a:latin typeface="Bahnschrift SemiCondensed" panose="020B0502040204020203" pitchFamily="34" charset="0"/>
              </a:rPr>
              <a:t>shear</a:t>
            </a:r>
            <a:r>
              <a:rPr lang="fr-CH" b="1" dirty="0">
                <a:latin typeface="Bahnschrift SemiCondensed" panose="020B0502040204020203" pitchFamily="34" charset="0"/>
              </a:rPr>
              <a:t> joints (WSLS)</a:t>
            </a:r>
            <a:endParaRPr lang="LID4096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DD7289-DE3C-4B9D-82D5-6B70B402F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263400" y="1256949"/>
            <a:ext cx="1423016" cy="18925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9E80B7-86BC-45D2-958C-D76AC813B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301742" y="1535701"/>
            <a:ext cx="2329496" cy="133503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82FD82C-CC28-4240-94B1-4326ECA82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1294524"/>
            <a:ext cx="2743200" cy="162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4EAA92-493F-41C4-8F31-907C9A985CFE}"/>
              </a:ext>
            </a:extLst>
          </p:cNvPr>
          <p:cNvSpPr txBox="1"/>
          <p:nvPr/>
        </p:nvSpPr>
        <p:spPr>
          <a:xfrm>
            <a:off x="710003" y="3004773"/>
            <a:ext cx="2630847" cy="461665"/>
          </a:xfrm>
          <a:prstGeom prst="rect">
            <a:avLst/>
          </a:prstGeom>
        </p:spPr>
        <p:txBody>
          <a:bodyPr vert="horz" lIns="180000" tIns="45720" rIns="91440" bIns="45720" rtlCol="0">
            <a:noAutofit/>
          </a:bodyPr>
          <a:lstStyle>
            <a:defPPr>
              <a:defRPr lang="fr-FR"/>
            </a:defPPr>
            <a:lvl1pPr marL="171450" indent="-171450" algn="just">
              <a:lnSpc>
                <a:spcPct val="10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Char char="§"/>
              <a:defRPr sz="1200" b="0" i="0">
                <a:latin typeface="Bahnschrift Light" panose="020B0502040204020203" pitchFamily="34" charset="0"/>
                <a:cs typeface="Arial" panose="020B0604020202020204" pitchFamily="34" charset="0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5pPr>
            <a:lvl6pPr marL="18859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7pPr>
            <a:lvl8pPr marL="25717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pPr marL="0" indent="0" algn="l">
              <a:buNone/>
            </a:pPr>
            <a:r>
              <a:rPr lang="en-IN" sz="1400" dirty="0">
                <a:latin typeface="Arial" panose="020B0604020202020204" pitchFamily="34" charset="0"/>
              </a:rPr>
              <a:t>Aircraft fuselage longitudinal joint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9846A1-1F45-499A-90EC-8AE4CA6654E4}"/>
              </a:ext>
            </a:extLst>
          </p:cNvPr>
          <p:cNvSpPr txBox="1"/>
          <p:nvPr/>
        </p:nvSpPr>
        <p:spPr>
          <a:xfrm>
            <a:off x="3830348" y="3000149"/>
            <a:ext cx="2471394" cy="461665"/>
          </a:xfrm>
          <a:prstGeom prst="rect">
            <a:avLst/>
          </a:prstGeom>
        </p:spPr>
        <p:txBody>
          <a:bodyPr vert="horz" lIns="180000" tIns="45720" rIns="91440" bIns="45720" rtlCol="0">
            <a:noAutofit/>
          </a:bodyPr>
          <a:lstStyle>
            <a:defPPr>
              <a:defRPr lang="fr-FR"/>
            </a:defPPr>
            <a:lvl1pPr indent="0" algn="just">
              <a:lnSpc>
                <a:spcPct val="10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400" b="0" i="0">
                <a:latin typeface="Bahnschrift Light Condensed" panose="020B0502040204020203" pitchFamily="34" charset="0"/>
                <a:cs typeface="Arial" panose="020B0604020202020204" pitchFamily="34" charset="0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5pPr>
            <a:lvl6pPr marL="18859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7pPr>
            <a:lvl8pPr marL="25717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IN" dirty="0">
                <a:latin typeface="Arial" panose="020B0604020202020204" pitchFamily="34" charset="0"/>
              </a:rPr>
              <a:t>Low velocity impacted CFRP WSLS joint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E8DA62-D769-4F91-8A34-9BD86365DBC3}"/>
              </a:ext>
            </a:extLst>
          </p:cNvPr>
          <p:cNvSpPr txBox="1"/>
          <p:nvPr/>
        </p:nvSpPr>
        <p:spPr>
          <a:xfrm>
            <a:off x="6558756" y="3004773"/>
            <a:ext cx="2471394" cy="461665"/>
          </a:xfrm>
          <a:prstGeom prst="rect">
            <a:avLst/>
          </a:prstGeom>
        </p:spPr>
        <p:txBody>
          <a:bodyPr vert="horz" lIns="180000" tIns="45720" rIns="91440" bIns="45720" rtlCol="0">
            <a:noAutofit/>
          </a:bodyPr>
          <a:lstStyle>
            <a:defPPr>
              <a:defRPr lang="fr-FR"/>
            </a:defPPr>
            <a:lvl1pPr indent="0" algn="just">
              <a:lnSpc>
                <a:spcPct val="100000"/>
              </a:lnSpc>
              <a:spcBef>
                <a:spcPts val="75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400" b="0" i="0">
                <a:latin typeface="Bahnschrift Light Condensed" panose="020B0502040204020203" pitchFamily="34" charset="0"/>
                <a:cs typeface="Arial" panose="020B0604020202020204" pitchFamily="34" charset="0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5pPr>
            <a:lvl6pPr marL="18859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7pPr>
            <a:lvl8pPr marL="25717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IN" dirty="0">
                <a:latin typeface="Arial" panose="020B0604020202020204" pitchFamily="34" charset="0"/>
              </a:rPr>
              <a:t>Modelling the joint in Abaqus®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5A5F38-80EF-4F11-8E69-91FA5FCED423}"/>
              </a:ext>
            </a:extLst>
          </p:cNvPr>
          <p:cNvSpPr txBox="1"/>
          <p:nvPr/>
        </p:nvSpPr>
        <p:spPr>
          <a:xfrm>
            <a:off x="873167" y="3819348"/>
            <a:ext cx="775649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Work </a:t>
            </a: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ZHAW</a:t>
            </a:r>
            <a:r>
              <a:rPr lang="fr-CH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fr-CH" sz="1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Airbus, Germany.</a:t>
            </a:r>
          </a:p>
          <a:p>
            <a:pPr algn="just">
              <a:lnSpc>
                <a:spcPct val="100000"/>
              </a:lnSpc>
            </a:pP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Wide single lap </a:t>
            </a: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shear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 joints (WSLS): </a:t>
            </a: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Element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aircraft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 fuselage joints/ </a:t>
            </a: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repairs</a:t>
            </a:r>
            <a:endParaRPr lang="fr-CH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CFRP </a:t>
            </a: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adhesive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 joints: </a:t>
            </a: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Impacted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, water and </a:t>
            </a: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 fatigue </a:t>
            </a:r>
            <a:r>
              <a:rPr lang="fr-CH" sz="1400" dirty="0" err="1">
                <a:latin typeface="Arial" panose="020B0604020202020204" pitchFamily="34" charset="0"/>
                <a:cs typeface="Arial" panose="020B0604020202020204" pitchFamily="34" charset="0"/>
              </a:rPr>
              <a:t>loading</a:t>
            </a:r>
            <a:r>
              <a:rPr lang="fr-CH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9047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C693B-FF7F-4EA1-BE87-FCC59FA5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903" y="209227"/>
            <a:ext cx="7732336" cy="1019008"/>
          </a:xfrm>
        </p:spPr>
        <p:txBody>
          <a:bodyPr>
            <a:normAutofit/>
          </a:bodyPr>
          <a:lstStyle/>
          <a:p>
            <a:r>
              <a:rPr lang="en-US" dirty="0">
                <a:latin typeface="Bahnschrift SemiCondensed" panose="020B0502040204020203" pitchFamily="34" charset="0"/>
              </a:rPr>
              <a:t>Previously – 2D Mode-I experiments</a:t>
            </a:r>
            <a:br>
              <a:rPr lang="en-US" dirty="0"/>
            </a:br>
            <a:endParaRPr lang="en-US" dirty="0"/>
          </a:p>
        </p:txBody>
      </p:sp>
      <p:sp>
        <p:nvSpPr>
          <p:cNvPr id="72" name="Title 4">
            <a:extLst>
              <a:ext uri="{FF2B5EF4-FFF2-40B4-BE49-F238E27FC236}">
                <a16:creationId xmlns:a16="http://schemas.microsoft.com/office/drawing/2014/main" id="{EBE121ED-62AF-4329-9986-4BBBC639B09E}"/>
              </a:ext>
            </a:extLst>
          </p:cNvPr>
          <p:cNvSpPr txBox="1">
            <a:spLocks/>
          </p:cNvSpPr>
          <p:nvPr/>
        </p:nvSpPr>
        <p:spPr>
          <a:xfrm>
            <a:off x="628650" y="102394"/>
            <a:ext cx="7886700" cy="388470"/>
          </a:xfrm>
          <a:prstGeom prst="rect">
            <a:avLst/>
          </a:prstGeom>
        </p:spPr>
        <p:txBody>
          <a:bodyPr vert="horz" lIns="180000" tIns="0" rIns="72000" bIns="46800" rtlCol="0" anchor="t">
            <a:normAutofit fontScale="9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000" spc="-50" baseline="0">
                <a:solidFill>
                  <a:schemeClr val="tx1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E6D0DB0-7C8C-4EDE-BA43-CBC52CD11B6C}"/>
              </a:ext>
            </a:extLst>
          </p:cNvPr>
          <p:cNvSpPr txBox="1"/>
          <p:nvPr/>
        </p:nvSpPr>
        <p:spPr>
          <a:xfrm>
            <a:off x="1365803" y="4438477"/>
            <a:ext cx="1539168" cy="27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900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D Mode-I experiment</a:t>
            </a:r>
            <a:endParaRPr lang="en-US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88E6F26-8DFD-434C-8A04-69A6803B3760}"/>
              </a:ext>
            </a:extLst>
          </p:cNvPr>
          <p:cNvGrpSpPr/>
          <p:nvPr/>
        </p:nvGrpSpPr>
        <p:grpSpPr>
          <a:xfrm>
            <a:off x="672964" y="687572"/>
            <a:ext cx="2924848" cy="3749403"/>
            <a:chOff x="754482" y="1162471"/>
            <a:chExt cx="3536164" cy="4533058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96BB5DD2-AE89-4526-86CB-CC075EAF85AE}"/>
                </a:ext>
              </a:extLst>
            </p:cNvPr>
            <p:cNvGrpSpPr/>
            <p:nvPr/>
          </p:nvGrpSpPr>
          <p:grpSpPr>
            <a:xfrm>
              <a:off x="754482" y="1162471"/>
              <a:ext cx="3536164" cy="4533058"/>
              <a:chOff x="838200" y="1702191"/>
              <a:chExt cx="2889914" cy="3968618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9E8A702D-724E-4225-9A19-9283FC0222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4505" t="13127" b="2130"/>
              <a:stretch/>
            </p:blipFill>
            <p:spPr>
              <a:xfrm>
                <a:off x="838200" y="1702191"/>
                <a:ext cx="2889914" cy="3968618"/>
              </a:xfrm>
              <a:prstGeom prst="rect">
                <a:avLst/>
              </a:prstGeom>
            </p:spPr>
          </p:pic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EC1B0451-F53C-4274-9AAD-C216C3A99F86}"/>
                  </a:ext>
                </a:extLst>
              </p:cNvPr>
              <p:cNvCxnSpPr/>
              <p:nvPr/>
            </p:nvCxnSpPr>
            <p:spPr>
              <a:xfrm flipV="1">
                <a:off x="2175510" y="3210560"/>
                <a:ext cx="0" cy="49530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9B05F000-46C3-488F-A686-936450C43D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7890" y="3949700"/>
                <a:ext cx="0" cy="34290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Rectangle 10">
                <a:extLst>
                  <a:ext uri="{FF2B5EF4-FFF2-40B4-BE49-F238E27FC236}">
                    <a16:creationId xmlns:a16="http://schemas.microsoft.com/office/drawing/2014/main" id="{371DAD6E-1121-44FB-9D28-CD76BF357460}"/>
                  </a:ext>
                </a:extLst>
              </p:cNvPr>
              <p:cNvSpPr/>
              <p:nvPr/>
            </p:nvSpPr>
            <p:spPr>
              <a:xfrm>
                <a:off x="1377951" y="3619500"/>
                <a:ext cx="1577339" cy="325121"/>
              </a:xfrm>
              <a:custGeom>
                <a:avLst/>
                <a:gdLst>
                  <a:gd name="connsiteX0" fmla="*/ 0 w 1569719"/>
                  <a:gd name="connsiteY0" fmla="*/ 0 h 312421"/>
                  <a:gd name="connsiteX1" fmla="*/ 1569719 w 1569719"/>
                  <a:gd name="connsiteY1" fmla="*/ 0 h 312421"/>
                  <a:gd name="connsiteX2" fmla="*/ 1569719 w 1569719"/>
                  <a:gd name="connsiteY2" fmla="*/ 312421 h 312421"/>
                  <a:gd name="connsiteX3" fmla="*/ 0 w 1569719"/>
                  <a:gd name="connsiteY3" fmla="*/ 312421 h 312421"/>
                  <a:gd name="connsiteX4" fmla="*/ 0 w 1569719"/>
                  <a:gd name="connsiteY4" fmla="*/ 0 h 312421"/>
                  <a:gd name="connsiteX0" fmla="*/ 215900 w 1569719"/>
                  <a:gd name="connsiteY0" fmla="*/ 0 h 317501"/>
                  <a:gd name="connsiteX1" fmla="*/ 1569719 w 1569719"/>
                  <a:gd name="connsiteY1" fmla="*/ 5080 h 317501"/>
                  <a:gd name="connsiteX2" fmla="*/ 1569719 w 1569719"/>
                  <a:gd name="connsiteY2" fmla="*/ 317501 h 317501"/>
                  <a:gd name="connsiteX3" fmla="*/ 0 w 1569719"/>
                  <a:gd name="connsiteY3" fmla="*/ 317501 h 317501"/>
                  <a:gd name="connsiteX4" fmla="*/ 215900 w 1569719"/>
                  <a:gd name="connsiteY4" fmla="*/ 0 h 317501"/>
                  <a:gd name="connsiteX0" fmla="*/ 215900 w 1569719"/>
                  <a:gd name="connsiteY0" fmla="*/ 0 h 317501"/>
                  <a:gd name="connsiteX1" fmla="*/ 1338579 w 1569719"/>
                  <a:gd name="connsiteY1" fmla="*/ 10160 h 317501"/>
                  <a:gd name="connsiteX2" fmla="*/ 1569719 w 1569719"/>
                  <a:gd name="connsiteY2" fmla="*/ 317501 h 317501"/>
                  <a:gd name="connsiteX3" fmla="*/ 0 w 1569719"/>
                  <a:gd name="connsiteY3" fmla="*/ 317501 h 317501"/>
                  <a:gd name="connsiteX4" fmla="*/ 215900 w 1569719"/>
                  <a:gd name="connsiteY4" fmla="*/ 0 h 317501"/>
                  <a:gd name="connsiteX0" fmla="*/ 215900 w 1577339"/>
                  <a:gd name="connsiteY0" fmla="*/ 0 h 325121"/>
                  <a:gd name="connsiteX1" fmla="*/ 1338579 w 1577339"/>
                  <a:gd name="connsiteY1" fmla="*/ 10160 h 325121"/>
                  <a:gd name="connsiteX2" fmla="*/ 1577339 w 1577339"/>
                  <a:gd name="connsiteY2" fmla="*/ 325121 h 325121"/>
                  <a:gd name="connsiteX3" fmla="*/ 0 w 1577339"/>
                  <a:gd name="connsiteY3" fmla="*/ 317501 h 325121"/>
                  <a:gd name="connsiteX4" fmla="*/ 215900 w 1577339"/>
                  <a:gd name="connsiteY4" fmla="*/ 0 h 325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7339" h="325121">
                    <a:moveTo>
                      <a:pt x="215900" y="0"/>
                    </a:moveTo>
                    <a:lnTo>
                      <a:pt x="1338579" y="10160"/>
                    </a:lnTo>
                    <a:lnTo>
                      <a:pt x="1577339" y="325121"/>
                    </a:lnTo>
                    <a:lnTo>
                      <a:pt x="0" y="317501"/>
                    </a:lnTo>
                    <a:lnTo>
                      <a:pt x="215900" y="0"/>
                    </a:lnTo>
                    <a:close/>
                  </a:path>
                </a:pathLst>
              </a:custGeom>
              <a:noFill/>
              <a:ln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12700">
                    <a:solidFill>
                      <a:prstClr val="black"/>
                    </a:solidFill>
                    <a:prstDash val="dash"/>
                  </a:ln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3EEAD5C-4D70-415F-8F93-9F07557D9A26}"/>
                </a:ext>
              </a:extLst>
            </p:cNvPr>
            <p:cNvSpPr txBox="1"/>
            <p:nvPr/>
          </p:nvSpPr>
          <p:spPr>
            <a:xfrm>
              <a:off x="2374724" y="2830688"/>
              <a:ext cx="361441" cy="306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3519D131-2F76-4E79-8A21-698DE48FC480}"/>
              </a:ext>
            </a:extLst>
          </p:cNvPr>
          <p:cNvGrpSpPr/>
          <p:nvPr/>
        </p:nvGrpSpPr>
        <p:grpSpPr>
          <a:xfrm>
            <a:off x="4665481" y="720306"/>
            <a:ext cx="3163262" cy="1199437"/>
            <a:chOff x="4820528" y="954453"/>
            <a:chExt cx="4217682" cy="1599249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7A89916A-B3BF-4DD9-8A2F-4F375E2083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3432"/>
            <a:stretch/>
          </p:blipFill>
          <p:spPr>
            <a:xfrm>
              <a:off x="4820528" y="1145642"/>
              <a:ext cx="4217682" cy="1154129"/>
            </a:xfrm>
            <a:prstGeom prst="rect">
              <a:avLst/>
            </a:prstGeom>
          </p:spPr>
        </p:pic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2DF5A20E-F283-4418-948C-910D96DFE944}"/>
                </a:ext>
              </a:extLst>
            </p:cNvPr>
            <p:cNvCxnSpPr/>
            <p:nvPr/>
          </p:nvCxnSpPr>
          <p:spPr>
            <a:xfrm flipV="1">
              <a:off x="4934665" y="954453"/>
              <a:ext cx="0" cy="289560"/>
            </a:xfrm>
            <a:prstGeom prst="straightConnector1">
              <a:avLst/>
            </a:prstGeom>
            <a:ln w="12700">
              <a:solidFill>
                <a:srgbClr val="FF0000">
                  <a:alpha val="64000"/>
                </a:srgb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42C38B6F-145E-477B-8D2B-414520C7E571}"/>
                </a:ext>
              </a:extLst>
            </p:cNvPr>
            <p:cNvCxnSpPr>
              <a:cxnSpLocks/>
            </p:cNvCxnSpPr>
            <p:nvPr/>
          </p:nvCxnSpPr>
          <p:spPr>
            <a:xfrm>
              <a:off x="4939503" y="2251853"/>
              <a:ext cx="0" cy="289853"/>
            </a:xfrm>
            <a:prstGeom prst="straightConnector1">
              <a:avLst/>
            </a:prstGeom>
            <a:ln w="12700">
              <a:solidFill>
                <a:srgbClr val="FF0000">
                  <a:alpha val="64000"/>
                </a:srgb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1FDA807C-841B-4BBC-B364-5FC67CC8F639}"/>
                </a:ext>
              </a:extLst>
            </p:cNvPr>
            <p:cNvSpPr txBox="1"/>
            <p:nvPr/>
          </p:nvSpPr>
          <p:spPr>
            <a:xfrm>
              <a:off x="4927359" y="976124"/>
              <a:ext cx="1638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3FADA530-B800-4545-88C7-097F86ACD0A6}"/>
                </a:ext>
              </a:extLst>
            </p:cNvPr>
            <p:cNvSpPr txBox="1"/>
            <p:nvPr/>
          </p:nvSpPr>
          <p:spPr>
            <a:xfrm>
              <a:off x="4934665" y="2276703"/>
              <a:ext cx="1638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64DBB764-8090-4732-915C-1AD988C04EB7}"/>
                </a:ext>
              </a:extLst>
            </p:cNvPr>
            <p:cNvSpPr txBox="1"/>
            <p:nvPr/>
          </p:nvSpPr>
          <p:spPr>
            <a:xfrm>
              <a:off x="6493269" y="1940687"/>
              <a:ext cx="1243989" cy="36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9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1D (DCB)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F358C832-6D16-43C8-94A3-88F3AF57B76F}"/>
              </a:ext>
            </a:extLst>
          </p:cNvPr>
          <p:cNvGrpSpPr/>
          <p:nvPr/>
        </p:nvGrpSpPr>
        <p:grpSpPr>
          <a:xfrm>
            <a:off x="4665482" y="2126368"/>
            <a:ext cx="3163261" cy="1202837"/>
            <a:chOff x="4820528" y="2829202"/>
            <a:chExt cx="4217681" cy="1603782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8EDDF1D4-449E-400F-8B75-AD08591C4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8565"/>
            <a:stretch/>
          </p:blipFill>
          <p:spPr>
            <a:xfrm>
              <a:off x="4820528" y="3168241"/>
              <a:ext cx="4217681" cy="779085"/>
            </a:xfrm>
            <a:prstGeom prst="rect">
              <a:avLst/>
            </a:prstGeom>
          </p:spPr>
        </p:pic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F295735-0D69-4051-9742-7BC3D67B8252}"/>
                </a:ext>
              </a:extLst>
            </p:cNvPr>
            <p:cNvCxnSpPr>
              <a:cxnSpLocks/>
            </p:cNvCxnSpPr>
            <p:nvPr/>
          </p:nvCxnSpPr>
          <p:spPr>
            <a:xfrm>
              <a:off x="4914900" y="3244278"/>
              <a:ext cx="0" cy="804052"/>
            </a:xfrm>
            <a:prstGeom prst="line">
              <a:avLst/>
            </a:prstGeom>
            <a:ln w="12700">
              <a:prstDash val="lg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234C352A-5AAB-4067-A46D-F2C2383CA5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14900" y="2878681"/>
              <a:ext cx="0" cy="289560"/>
            </a:xfrm>
            <a:prstGeom prst="straightConnector1">
              <a:avLst/>
            </a:prstGeom>
            <a:ln w="12700">
              <a:solidFill>
                <a:srgbClr val="FF0000">
                  <a:alpha val="64000"/>
                </a:srgb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30AE7AC7-D674-4819-95EB-68E615AAE4C0}"/>
                </a:ext>
              </a:extLst>
            </p:cNvPr>
            <p:cNvCxnSpPr>
              <a:cxnSpLocks/>
            </p:cNvCxnSpPr>
            <p:nvPr/>
          </p:nvCxnSpPr>
          <p:spPr>
            <a:xfrm>
              <a:off x="4914900" y="4112353"/>
              <a:ext cx="0" cy="289853"/>
            </a:xfrm>
            <a:prstGeom prst="straightConnector1">
              <a:avLst/>
            </a:prstGeom>
            <a:ln w="12700">
              <a:solidFill>
                <a:srgbClr val="FF0000">
                  <a:alpha val="64000"/>
                </a:srgb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A21D92D5-A86E-4B31-8B02-092112C6C3B1}"/>
                </a:ext>
              </a:extLst>
            </p:cNvPr>
            <p:cNvSpPr txBox="1"/>
            <p:nvPr/>
          </p:nvSpPr>
          <p:spPr>
            <a:xfrm>
              <a:off x="4914900" y="2829202"/>
              <a:ext cx="1638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7C7A875-D69B-4CF2-A8AB-A08BE68F2116}"/>
                </a:ext>
              </a:extLst>
            </p:cNvPr>
            <p:cNvSpPr txBox="1"/>
            <p:nvPr/>
          </p:nvSpPr>
          <p:spPr>
            <a:xfrm>
              <a:off x="4914900" y="4155985"/>
              <a:ext cx="1638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8FF91B6E-C5AC-4832-8575-62F472CA9D60}"/>
                </a:ext>
              </a:extLst>
            </p:cNvPr>
            <p:cNvSpPr txBox="1"/>
            <p:nvPr/>
          </p:nvSpPr>
          <p:spPr>
            <a:xfrm>
              <a:off x="6474827" y="3910566"/>
              <a:ext cx="472987" cy="36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9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2D</a:t>
              </a:r>
            </a:p>
          </p:txBody>
        </p:sp>
      </p:grpSp>
      <p:sp>
        <p:nvSpPr>
          <p:cNvPr id="96" name="Oval 95">
            <a:extLst>
              <a:ext uri="{FF2B5EF4-FFF2-40B4-BE49-F238E27FC236}">
                <a16:creationId xmlns:a16="http://schemas.microsoft.com/office/drawing/2014/main" id="{8EBFFEC7-EB12-46AE-96A1-E3D5A3870995}"/>
              </a:ext>
            </a:extLst>
          </p:cNvPr>
          <p:cNvSpPr/>
          <p:nvPr/>
        </p:nvSpPr>
        <p:spPr>
          <a:xfrm>
            <a:off x="4665482" y="958577"/>
            <a:ext cx="251460" cy="241229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30A97B4F-FF9C-4895-A63F-A68AED2B3100}"/>
              </a:ext>
            </a:extLst>
          </p:cNvPr>
          <p:cNvSpPr/>
          <p:nvPr/>
        </p:nvSpPr>
        <p:spPr>
          <a:xfrm>
            <a:off x="4665482" y="1405375"/>
            <a:ext cx="251460" cy="241229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4EE9D883-9D92-490E-9DC1-065EBD2274F1}"/>
              </a:ext>
            </a:extLst>
          </p:cNvPr>
          <p:cNvSpPr/>
          <p:nvPr/>
        </p:nvSpPr>
        <p:spPr>
          <a:xfrm>
            <a:off x="4637679" y="2425711"/>
            <a:ext cx="251460" cy="241229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B78034FA-8787-47E7-8369-20E545A6BD63}"/>
              </a:ext>
            </a:extLst>
          </p:cNvPr>
          <p:cNvSpPr/>
          <p:nvPr/>
        </p:nvSpPr>
        <p:spPr>
          <a:xfrm>
            <a:off x="4637679" y="2752127"/>
            <a:ext cx="251460" cy="241229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8C02FEB4-FAE2-4B25-A29E-9B596CA3B045}"/>
              </a:ext>
            </a:extLst>
          </p:cNvPr>
          <p:cNvCxnSpPr>
            <a:cxnSpLocks/>
          </p:cNvCxnSpPr>
          <p:nvPr/>
        </p:nvCxnSpPr>
        <p:spPr>
          <a:xfrm>
            <a:off x="4987721" y="2561701"/>
            <a:ext cx="850344" cy="96379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4184AAA7-E87D-41AC-B7E1-7910A6C0BF45}"/>
              </a:ext>
            </a:extLst>
          </p:cNvPr>
          <p:cNvCxnSpPr>
            <a:cxnSpLocks/>
          </p:cNvCxnSpPr>
          <p:nvPr/>
        </p:nvCxnSpPr>
        <p:spPr>
          <a:xfrm flipV="1">
            <a:off x="5004866" y="2770588"/>
            <a:ext cx="834566" cy="97186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0A06B69E-26CA-4B3C-87E2-B028589A7327}"/>
              </a:ext>
            </a:extLst>
          </p:cNvPr>
          <p:cNvSpPr txBox="1"/>
          <p:nvPr/>
        </p:nvSpPr>
        <p:spPr>
          <a:xfrm rot="433431">
            <a:off x="5032943" y="2347488"/>
            <a:ext cx="117258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5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Membrane forces</a:t>
            </a:r>
            <a:endParaRPr lang="en-US" sz="75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1218C86-8C27-4D89-BCC8-0B61E69A75C8}"/>
              </a:ext>
            </a:extLst>
          </p:cNvPr>
          <p:cNvSpPr txBox="1"/>
          <p:nvPr/>
        </p:nvSpPr>
        <p:spPr>
          <a:xfrm>
            <a:off x="4322393" y="3305452"/>
            <a:ext cx="3780177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Schematic illustrations of 1D and 2D Mode-I delamination experiments</a:t>
            </a: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152C93B5-ECB1-4CF0-BFA5-7DA41F7DBC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6187" y="689695"/>
            <a:ext cx="1373132" cy="1377699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107" name="Arrow: Up 106">
            <a:extLst>
              <a:ext uri="{FF2B5EF4-FFF2-40B4-BE49-F238E27FC236}">
                <a16:creationId xmlns:a16="http://schemas.microsoft.com/office/drawing/2014/main" id="{7FF51D25-786F-4F44-8592-302E4B0DCDC6}"/>
              </a:ext>
            </a:extLst>
          </p:cNvPr>
          <p:cNvSpPr/>
          <p:nvPr/>
        </p:nvSpPr>
        <p:spPr>
          <a:xfrm rot="9039641">
            <a:off x="3017116" y="1719565"/>
            <a:ext cx="65243" cy="91220"/>
          </a:xfrm>
          <a:prstGeom prst="upArrow">
            <a:avLst/>
          </a:prstGeom>
          <a:solidFill>
            <a:srgbClr val="F9BEB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AB98A744-9927-4422-9EA3-0D946095F9BC}"/>
              </a:ext>
            </a:extLst>
          </p:cNvPr>
          <p:cNvSpPr txBox="1"/>
          <p:nvPr/>
        </p:nvSpPr>
        <p:spPr>
          <a:xfrm>
            <a:off x="2312063" y="1840381"/>
            <a:ext cx="128157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Delamination growth</a:t>
            </a:r>
          </a:p>
        </p:txBody>
      </p:sp>
    </p:spTree>
    <p:extLst>
      <p:ext uri="{BB962C8B-B14F-4D97-AF65-F5344CB8AC3E}">
        <p14:creationId xmlns:p14="http://schemas.microsoft.com/office/powerpoint/2010/main" val="3473730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 animBg="1"/>
      <p:bldP spid="98" grpId="0" animBg="1"/>
      <p:bldP spid="99" grpId="0" animBg="1"/>
      <p:bldP spid="10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546B6-E234-4244-B624-EEDC986DA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613" y="63743"/>
            <a:ext cx="7886700" cy="435443"/>
          </a:xfrm>
        </p:spPr>
        <p:txBody>
          <a:bodyPr>
            <a:noAutofit/>
          </a:bodyPr>
          <a:lstStyle/>
          <a:p>
            <a:r>
              <a:rPr lang="en-US" b="1" dirty="0">
                <a:latin typeface="Bahnschrift SemiCondensed" panose="020B0502040204020203" pitchFamily="34" charset="0"/>
              </a:rPr>
              <a:t>Two-dimensional Mode-I delamination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6D00D08-CDC7-4188-9CDB-A6C6DA26FD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65282" y="2732385"/>
            <a:ext cx="1681572" cy="136805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88B97A7-3268-40E1-BB10-A711C7098FE1}"/>
              </a:ext>
            </a:extLst>
          </p:cNvPr>
          <p:cNvGrpSpPr/>
          <p:nvPr/>
        </p:nvGrpSpPr>
        <p:grpSpPr>
          <a:xfrm>
            <a:off x="4537370" y="602558"/>
            <a:ext cx="4050521" cy="1845427"/>
            <a:chOff x="5939341" y="903548"/>
            <a:chExt cx="5400694" cy="2460569"/>
          </a:xfrm>
        </p:grpSpPr>
        <p:pic>
          <p:nvPicPr>
            <p:cNvPr id="5" name="图片 6">
              <a:extLst>
                <a:ext uri="{FF2B5EF4-FFF2-40B4-BE49-F238E27FC236}">
                  <a16:creationId xmlns:a16="http://schemas.microsoft.com/office/drawing/2014/main" id="{E7431F41-68E8-48E7-9553-556526E10591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0" b="30449"/>
            <a:stretch/>
          </p:blipFill>
          <p:spPr bwMode="auto">
            <a:xfrm>
              <a:off x="6253167" y="903548"/>
              <a:ext cx="5086868" cy="1778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17D2560-E0D6-49AC-9690-2FAB17CAD208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9341" y="2110731"/>
              <a:ext cx="1595580" cy="125338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A5982AE-9789-45F6-91F6-59BB7D09FD4A}"/>
              </a:ext>
            </a:extLst>
          </p:cNvPr>
          <p:cNvSpPr txBox="1"/>
          <p:nvPr/>
        </p:nvSpPr>
        <p:spPr>
          <a:xfrm>
            <a:off x="230789" y="4363575"/>
            <a:ext cx="3946205" cy="307777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defPPr>
              <a:defRPr lang="fr-FR"/>
            </a:defPPr>
            <a:lvl1pPr algn="just">
              <a:spcBef>
                <a:spcPts val="750"/>
              </a:spcBef>
              <a:buClr>
                <a:schemeClr val="accent1"/>
              </a:buClr>
              <a:buSzPct val="90000"/>
              <a:defRPr sz="1400">
                <a:solidFill>
                  <a:schemeClr val="accent2">
                    <a:lumMod val="75000"/>
                  </a:schemeClr>
                </a:solidFill>
                <a:latin typeface="Bahnschrift Light Condensed" panose="020B0502040204020203" pitchFamily="34" charset="0"/>
                <a:cs typeface="Arial" panose="020B0604020202020204" pitchFamily="34" charset="0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5pPr>
            <a:lvl6pPr marL="18859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7pPr>
            <a:lvl8pPr marL="25717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200" dirty="0">
                <a:latin typeface="Arial" panose="020B0604020202020204" pitchFamily="34" charset="0"/>
              </a:rPr>
              <a:t>Experimental investigation of 2D Mode-I </a:t>
            </a:r>
            <a:r>
              <a:rPr lang="en-CH" sz="1200" dirty="0">
                <a:latin typeface="Arial" panose="020B0604020202020204" pitchFamily="34" charset="0"/>
              </a:rPr>
              <a:t>d</a:t>
            </a:r>
            <a:r>
              <a:rPr lang="en-US" sz="1200" dirty="0">
                <a:latin typeface="Arial" panose="020B0604020202020204" pitchFamily="34" charset="0"/>
              </a:rPr>
              <a:t>e</a:t>
            </a:r>
            <a:r>
              <a:rPr lang="en-CH" sz="1200" dirty="0">
                <a:latin typeface="Arial" panose="020B0604020202020204" pitchFamily="34" charset="0"/>
              </a:rPr>
              <a:t>l</a:t>
            </a:r>
            <a:r>
              <a:rPr lang="en-US" sz="1200" dirty="0">
                <a:latin typeface="Arial" panose="020B0604020202020204" pitchFamily="34" charset="0"/>
              </a:rPr>
              <a:t>a</a:t>
            </a:r>
            <a:r>
              <a:rPr lang="en-CH" sz="1200" dirty="0">
                <a:latin typeface="Arial" panose="020B0604020202020204" pitchFamily="34" charset="0"/>
              </a:rPr>
              <a:t>m</a:t>
            </a:r>
            <a:r>
              <a:rPr lang="en-US" sz="1200" dirty="0" err="1">
                <a:latin typeface="Arial" panose="020B0604020202020204" pitchFamily="34" charset="0"/>
              </a:rPr>
              <a:t>i</a:t>
            </a:r>
            <a:r>
              <a:rPr lang="en-CH" sz="1200" dirty="0">
                <a:latin typeface="Arial" panose="020B0604020202020204" pitchFamily="34" charset="0"/>
              </a:rPr>
              <a:t>n</a:t>
            </a:r>
            <a:r>
              <a:rPr lang="en-US" sz="1200" dirty="0">
                <a:latin typeface="Arial" panose="020B0604020202020204" pitchFamily="34" charset="0"/>
              </a:rPr>
              <a:t>a</a:t>
            </a:r>
            <a:r>
              <a:rPr lang="en-CH" sz="1200" dirty="0">
                <a:latin typeface="Arial" panose="020B0604020202020204" pitchFamily="34" charset="0"/>
              </a:rPr>
              <a:t>t</a:t>
            </a:r>
            <a:r>
              <a:rPr lang="en-US" sz="1200" dirty="0" err="1">
                <a:latin typeface="Arial" panose="020B0604020202020204" pitchFamily="34" charset="0"/>
              </a:rPr>
              <a:t>i</a:t>
            </a:r>
            <a:r>
              <a:rPr lang="en-CH" sz="1200" dirty="0">
                <a:latin typeface="Arial" panose="020B0604020202020204" pitchFamily="34" charset="0"/>
              </a:rPr>
              <a:t>o</a:t>
            </a:r>
            <a:r>
              <a:rPr lang="en-US" sz="1200" dirty="0">
                <a:latin typeface="Arial" panose="020B0604020202020204" pitchFamily="34" charset="0"/>
              </a:rPr>
              <a:t>n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7DCA11-E348-4A54-8C0E-C892DE93AA14}"/>
              </a:ext>
            </a:extLst>
          </p:cNvPr>
          <p:cNvSpPr txBox="1"/>
          <p:nvPr/>
        </p:nvSpPr>
        <p:spPr>
          <a:xfrm>
            <a:off x="5077212" y="2468356"/>
            <a:ext cx="3815151" cy="307777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defPPr>
              <a:defRPr lang="fr-FR"/>
            </a:defPPr>
            <a:lvl1pPr algn="just">
              <a:spcBef>
                <a:spcPts val="750"/>
              </a:spcBef>
              <a:buClr>
                <a:schemeClr val="accent1"/>
              </a:buClr>
              <a:buSzPct val="90000"/>
              <a:defRPr sz="1400">
                <a:solidFill>
                  <a:schemeClr val="accent2">
                    <a:lumMod val="75000"/>
                  </a:schemeClr>
                </a:solidFill>
                <a:latin typeface="Bahnschrift Light Condensed" panose="020B0502040204020203" pitchFamily="34" charset="0"/>
                <a:cs typeface="Arial" panose="020B0604020202020204" pitchFamily="34" charset="0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5pPr>
            <a:lvl6pPr marL="18859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7pPr>
            <a:lvl8pPr marL="25717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zh-CN" sz="1200" dirty="0">
                <a:latin typeface="Arial" panose="020B0604020202020204" pitchFamily="34" charset="0"/>
              </a:rPr>
              <a:t>Numerical</a:t>
            </a:r>
            <a:r>
              <a:rPr lang="en-US" sz="1200" dirty="0">
                <a:latin typeface="Arial" panose="020B0604020202020204" pitchFamily="34" charset="0"/>
              </a:rPr>
              <a:t> investigation of 2D Mode-I delamination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E4F8DB-6B2A-449A-BB0A-FEEB7DEF9693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1" t="7580" r="208" b="874"/>
          <a:stretch/>
        </p:blipFill>
        <p:spPr bwMode="auto">
          <a:xfrm>
            <a:off x="4501663" y="2947204"/>
            <a:ext cx="2113113" cy="1468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95EAD6-769F-4A57-9680-7FACB3E3E7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4" t="15413" r="45023" b="23799"/>
          <a:stretch/>
        </p:blipFill>
        <p:spPr>
          <a:xfrm rot="5400000">
            <a:off x="550635" y="2598998"/>
            <a:ext cx="1373015" cy="16397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E555E87-33BC-40C0-8A67-35F4A45896E5}"/>
              </a:ext>
            </a:extLst>
          </p:cNvPr>
          <p:cNvSpPr txBox="1"/>
          <p:nvPr/>
        </p:nvSpPr>
        <p:spPr>
          <a:xfrm>
            <a:off x="2057035" y="3278421"/>
            <a:ext cx="3603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F8D5F32-470E-4B17-8C90-0F4A897F01AC}"/>
              </a:ext>
            </a:extLst>
          </p:cNvPr>
          <p:cNvSpPr/>
          <p:nvPr/>
        </p:nvSpPr>
        <p:spPr>
          <a:xfrm>
            <a:off x="324679" y="2571749"/>
            <a:ext cx="3885647" cy="2175869"/>
          </a:xfrm>
          <a:prstGeom prst="roundRect">
            <a:avLst>
              <a:gd name="adj" fmla="val 634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8CA6767-5C72-41B3-B49A-84AB5F7BA821}"/>
              </a:ext>
            </a:extLst>
          </p:cNvPr>
          <p:cNvSpPr/>
          <p:nvPr/>
        </p:nvSpPr>
        <p:spPr>
          <a:xfrm>
            <a:off x="4365121" y="540239"/>
            <a:ext cx="4454648" cy="2235894"/>
          </a:xfrm>
          <a:prstGeom prst="roundRect">
            <a:avLst>
              <a:gd name="adj" fmla="val 634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EA668A6-859D-4E5B-B166-36217BB78D99}"/>
              </a:ext>
            </a:extLst>
          </p:cNvPr>
          <p:cNvSpPr/>
          <p:nvPr/>
        </p:nvSpPr>
        <p:spPr>
          <a:xfrm>
            <a:off x="4355102" y="2897379"/>
            <a:ext cx="4447558" cy="1850240"/>
          </a:xfrm>
          <a:prstGeom prst="roundRect">
            <a:avLst>
              <a:gd name="adj" fmla="val 634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05E1C1-920A-4AE5-AEB0-232D7D7964CF}"/>
              </a:ext>
            </a:extLst>
          </p:cNvPr>
          <p:cNvSpPr txBox="1"/>
          <p:nvPr/>
        </p:nvSpPr>
        <p:spPr>
          <a:xfrm>
            <a:off x="107343" y="4126298"/>
            <a:ext cx="4119644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1200">
                <a:latin typeface="Bahnschrift Light Condensed" panose="020B0502040204020203" pitchFamily="34" charset="0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(a) DCB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Gtot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=2.0 kJ/m2)      (b) 2D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Gtot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=2.8 kJ/m2)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BE3F96-6534-403C-9E86-00A040F00323}"/>
              </a:ext>
            </a:extLst>
          </p:cNvPr>
          <p:cNvSpPr txBox="1"/>
          <p:nvPr/>
        </p:nvSpPr>
        <p:spPr>
          <a:xfrm>
            <a:off x="5631312" y="1986320"/>
            <a:ext cx="3369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Numerical model using cohesive elements with fiber bridging effects considered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4C0957-B59B-41F2-B76C-8E0416779D25}"/>
              </a:ext>
            </a:extLst>
          </p:cNvPr>
          <p:cNvSpPr txBox="1"/>
          <p:nvPr/>
        </p:nvSpPr>
        <p:spPr>
          <a:xfrm>
            <a:off x="5164044" y="4457317"/>
            <a:ext cx="3562706" cy="523220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defPPr>
              <a:defRPr lang="fr-FR"/>
            </a:defPPr>
            <a:lvl1pPr algn="just">
              <a:spcBef>
                <a:spcPts val="750"/>
              </a:spcBef>
              <a:buClr>
                <a:schemeClr val="accent1"/>
              </a:buClr>
              <a:buSzPct val="90000"/>
              <a:defRPr sz="1400">
                <a:solidFill>
                  <a:schemeClr val="accent2">
                    <a:lumMod val="75000"/>
                  </a:schemeClr>
                </a:solidFill>
                <a:latin typeface="Bahnschrift Light Condensed" panose="020B0502040204020203" pitchFamily="34" charset="0"/>
                <a:cs typeface="Arial" panose="020B0604020202020204" pitchFamily="34" charset="0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SzPct val="90000"/>
              <a:buFont typeface="Wingdings" pitchFamily="2" charset="2"/>
              <a:buChar char="§"/>
              <a:defRPr sz="15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5pPr>
            <a:lvl6pPr marL="18859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6pPr>
            <a:lvl7pPr marL="22288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7pPr>
            <a:lvl8pPr marL="25717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200" dirty="0">
                <a:latin typeface="Arial" panose="020B0604020202020204" pitchFamily="34" charset="0"/>
              </a:rPr>
              <a:t>Parametric study on 2D Mode-I </a:t>
            </a:r>
            <a:r>
              <a:rPr lang="en-CH" sz="1200" dirty="0">
                <a:latin typeface="Arial" panose="020B0604020202020204" pitchFamily="34" charset="0"/>
              </a:rPr>
              <a:t>d</a:t>
            </a:r>
            <a:r>
              <a:rPr lang="en-US" sz="1200" dirty="0">
                <a:latin typeface="Arial" panose="020B0604020202020204" pitchFamily="34" charset="0"/>
              </a:rPr>
              <a:t>e</a:t>
            </a:r>
            <a:r>
              <a:rPr lang="en-CH" sz="1200" dirty="0">
                <a:latin typeface="Arial" panose="020B0604020202020204" pitchFamily="34" charset="0"/>
              </a:rPr>
              <a:t>l</a:t>
            </a:r>
            <a:r>
              <a:rPr lang="en-US" sz="1200" dirty="0">
                <a:latin typeface="Arial" panose="020B0604020202020204" pitchFamily="34" charset="0"/>
              </a:rPr>
              <a:t>a</a:t>
            </a:r>
            <a:r>
              <a:rPr lang="en-CH" sz="1200" dirty="0">
                <a:latin typeface="Arial" panose="020B0604020202020204" pitchFamily="34" charset="0"/>
              </a:rPr>
              <a:t>m</a:t>
            </a:r>
            <a:r>
              <a:rPr lang="en-US" sz="1200" dirty="0" err="1">
                <a:latin typeface="Arial" panose="020B0604020202020204" pitchFamily="34" charset="0"/>
              </a:rPr>
              <a:t>i</a:t>
            </a:r>
            <a:r>
              <a:rPr lang="en-CH" sz="1200" dirty="0">
                <a:latin typeface="Arial" panose="020B0604020202020204" pitchFamily="34" charset="0"/>
              </a:rPr>
              <a:t>n</a:t>
            </a:r>
            <a:r>
              <a:rPr lang="en-US" sz="1200" dirty="0">
                <a:latin typeface="Arial" panose="020B0604020202020204" pitchFamily="34" charset="0"/>
              </a:rPr>
              <a:t>a</a:t>
            </a:r>
            <a:r>
              <a:rPr lang="en-CH" sz="1200" dirty="0">
                <a:latin typeface="Arial" panose="020B0604020202020204" pitchFamily="34" charset="0"/>
              </a:rPr>
              <a:t>t</a:t>
            </a:r>
            <a:r>
              <a:rPr lang="en-US" sz="1200" dirty="0" err="1">
                <a:latin typeface="Arial" panose="020B0604020202020204" pitchFamily="34" charset="0"/>
              </a:rPr>
              <a:t>i</a:t>
            </a:r>
            <a:r>
              <a:rPr lang="en-CH" sz="1200" dirty="0">
                <a:latin typeface="Arial" panose="020B0604020202020204" pitchFamily="34" charset="0"/>
              </a:rPr>
              <a:t>o</a:t>
            </a:r>
            <a:r>
              <a:rPr lang="en-US" sz="1200" dirty="0"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655BF33-742F-43C1-8BDE-7EA9279C8894}"/>
              </a:ext>
            </a:extLst>
          </p:cNvPr>
          <p:cNvSpPr/>
          <p:nvPr/>
        </p:nvSpPr>
        <p:spPr>
          <a:xfrm>
            <a:off x="6828844" y="2927924"/>
            <a:ext cx="17597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Effects of:</a:t>
            </a:r>
          </a:p>
          <a:p>
            <a:pPr marL="171450" indent="-171450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Pre-crack size</a:t>
            </a:r>
          </a:p>
          <a:p>
            <a:pPr marL="171450" indent="-1714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Pre-crack shape</a:t>
            </a:r>
          </a:p>
          <a:p>
            <a:pPr marL="171450" indent="-1714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Loading-zone size </a:t>
            </a:r>
          </a:p>
          <a:p>
            <a:pPr marL="171450" indent="-1714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Loading-zone shape</a:t>
            </a:r>
          </a:p>
          <a:p>
            <a:pPr marL="171450" indent="-1714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Fracture toughness</a:t>
            </a:r>
          </a:p>
          <a:p>
            <a:pPr marL="171450" indent="-1714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Stiffness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68F46ED-F8D0-49A7-88E0-7E187F6A5711}"/>
              </a:ext>
            </a:extLst>
          </p:cNvPr>
          <p:cNvSpPr/>
          <p:nvPr/>
        </p:nvSpPr>
        <p:spPr>
          <a:xfrm>
            <a:off x="281898" y="2072992"/>
            <a:ext cx="3764956" cy="523220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/>
          <a:p>
            <a:pPr algn="just">
              <a:spcBef>
                <a:spcPts val="750"/>
              </a:spcBef>
              <a:buClr>
                <a:schemeClr val="accent1"/>
              </a:buClr>
              <a:buSzPct val="90000"/>
            </a:pP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of impact damage on Airbus A330 after horizontal stabilizer accident</a:t>
            </a:r>
            <a:endParaRPr lang="en-CH" sz="12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53F2433-CF6D-48DD-B877-35B4FFB3B4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341" y="604115"/>
            <a:ext cx="2684385" cy="155254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AA370A8A-66B2-4FBA-A62B-9311DB0142D8}"/>
              </a:ext>
            </a:extLst>
          </p:cNvPr>
          <p:cNvSpPr/>
          <p:nvPr/>
        </p:nvSpPr>
        <p:spPr>
          <a:xfrm>
            <a:off x="2348020" y="676948"/>
            <a:ext cx="19272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Fracture in composites in real scenarios is usually two-dimensional (2D)</a:t>
            </a:r>
            <a:endParaRPr lang="en-CH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26AE0A3-87C0-42FC-AC39-421E6AE259EE}"/>
              </a:ext>
            </a:extLst>
          </p:cNvPr>
          <p:cNvSpPr/>
          <p:nvPr/>
        </p:nvSpPr>
        <p:spPr>
          <a:xfrm>
            <a:off x="5311592" y="4312842"/>
            <a:ext cx="6394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… …</a:t>
            </a:r>
            <a:endParaRPr lang="en-CH" sz="1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7A8D66-D6B1-4F3F-954D-9F97E6B6852B}"/>
              </a:ext>
            </a:extLst>
          </p:cNvPr>
          <p:cNvSpPr txBox="1"/>
          <p:nvPr/>
        </p:nvSpPr>
        <p:spPr>
          <a:xfrm>
            <a:off x="2438464" y="532513"/>
            <a:ext cx="14064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225026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 animBg="1"/>
      <p:bldP spid="17" grpId="0" animBg="1"/>
      <p:bldP spid="19" grpId="0" animBg="1"/>
      <p:bldP spid="20" grpId="0"/>
      <p:bldP spid="22" grpId="0"/>
      <p:bldP spid="23" grpId="0"/>
      <p:bldP spid="27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>
            <a:extLst>
              <a:ext uri="{FF2B5EF4-FFF2-40B4-BE49-F238E27FC236}">
                <a16:creationId xmlns:a16="http://schemas.microsoft.com/office/drawing/2014/main" id="{A7C0F84C-B26B-433A-9F28-5097E80F7CBD}"/>
              </a:ext>
            </a:extLst>
          </p:cNvPr>
          <p:cNvSpPr txBox="1">
            <a:spLocks/>
          </p:cNvSpPr>
          <p:nvPr/>
        </p:nvSpPr>
        <p:spPr>
          <a:xfrm>
            <a:off x="906450" y="155482"/>
            <a:ext cx="7723214" cy="107275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000" spc="-50" baseline="0">
                <a:solidFill>
                  <a:schemeClr val="tx1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Bahnschrift SemiCondensed" panose="020B0502040204020203" pitchFamily="34" charset="0"/>
              </a:rPr>
              <a:t>2D Mode I delamination – additional validation </a:t>
            </a:r>
            <a:endParaRPr lang="LID4096" b="1" dirty="0">
              <a:latin typeface="Bahnschrift SemiCondensed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DEB4DC-529D-4414-8558-E9371F9CB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754" y="1392904"/>
            <a:ext cx="4380033" cy="24579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FD5EF5-C78F-4E9A-AED0-C1163FE01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62" y="1392905"/>
            <a:ext cx="3681944" cy="245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81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C693B-FF7F-4EA1-BE87-FCC59FA5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903" y="209227"/>
            <a:ext cx="7732336" cy="1019008"/>
          </a:xfrm>
        </p:spPr>
        <p:txBody>
          <a:bodyPr>
            <a:normAutofit/>
          </a:bodyPr>
          <a:lstStyle/>
          <a:p>
            <a:r>
              <a:rPr lang="en-US" dirty="0">
                <a:latin typeface="Bahnschrift SemiCondensed" panose="020B0502040204020203" pitchFamily="34" charset="0"/>
              </a:rPr>
              <a:t>2D Mode-I experiments: What we learned?</a:t>
            </a:r>
            <a:br>
              <a:rPr lang="en-US" dirty="0"/>
            </a:br>
            <a:endParaRPr lang="en-US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D40049B-9B07-4523-86A1-91FA6545ACC0}"/>
              </a:ext>
            </a:extLst>
          </p:cNvPr>
          <p:cNvGrpSpPr/>
          <p:nvPr/>
        </p:nvGrpSpPr>
        <p:grpSpPr>
          <a:xfrm>
            <a:off x="4644874" y="788717"/>
            <a:ext cx="3202890" cy="1062616"/>
            <a:chOff x="4820528" y="954453"/>
            <a:chExt cx="4217682" cy="159924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DA79BFB-030C-4362-82D0-31AFD8D492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3432"/>
            <a:stretch/>
          </p:blipFill>
          <p:spPr>
            <a:xfrm>
              <a:off x="4820528" y="1145642"/>
              <a:ext cx="4217682" cy="1154129"/>
            </a:xfrm>
            <a:prstGeom prst="rect">
              <a:avLst/>
            </a:prstGeom>
          </p:spPr>
        </p:pic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C03415D3-BEF9-4247-ACCF-E036003F45D4}"/>
                </a:ext>
              </a:extLst>
            </p:cNvPr>
            <p:cNvCxnSpPr/>
            <p:nvPr/>
          </p:nvCxnSpPr>
          <p:spPr>
            <a:xfrm flipV="1">
              <a:off x="4934665" y="954453"/>
              <a:ext cx="0" cy="289560"/>
            </a:xfrm>
            <a:prstGeom prst="straightConnector1">
              <a:avLst/>
            </a:prstGeom>
            <a:ln w="12700">
              <a:solidFill>
                <a:srgbClr val="FF0000">
                  <a:alpha val="64000"/>
                </a:srgb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B420974-C8AC-4C55-917B-73E48BF99383}"/>
                </a:ext>
              </a:extLst>
            </p:cNvPr>
            <p:cNvCxnSpPr>
              <a:cxnSpLocks/>
            </p:cNvCxnSpPr>
            <p:nvPr/>
          </p:nvCxnSpPr>
          <p:spPr>
            <a:xfrm>
              <a:off x="4939503" y="2251853"/>
              <a:ext cx="0" cy="289853"/>
            </a:xfrm>
            <a:prstGeom prst="straightConnector1">
              <a:avLst/>
            </a:prstGeom>
            <a:ln w="12700">
              <a:solidFill>
                <a:srgbClr val="FF0000">
                  <a:alpha val="64000"/>
                </a:srgb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CBE7A43-4FC5-4433-8A6B-A3627CE90317}"/>
                </a:ext>
              </a:extLst>
            </p:cNvPr>
            <p:cNvSpPr txBox="1"/>
            <p:nvPr/>
          </p:nvSpPr>
          <p:spPr>
            <a:xfrm>
              <a:off x="4927359" y="976124"/>
              <a:ext cx="1638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BFDF162-38DD-4501-BD26-109D633D7B46}"/>
                </a:ext>
              </a:extLst>
            </p:cNvPr>
            <p:cNvSpPr txBox="1"/>
            <p:nvPr/>
          </p:nvSpPr>
          <p:spPr>
            <a:xfrm>
              <a:off x="4934665" y="2276703"/>
              <a:ext cx="1638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2CDCA6E-19D6-4727-8972-21140932FD7B}"/>
                </a:ext>
              </a:extLst>
            </p:cNvPr>
            <p:cNvSpPr txBox="1"/>
            <p:nvPr/>
          </p:nvSpPr>
          <p:spPr>
            <a:xfrm>
              <a:off x="6493269" y="1940687"/>
              <a:ext cx="1243989" cy="36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9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1D (DCB)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9135D20-BF69-481B-A113-9E5FE1DFDCE4}"/>
              </a:ext>
            </a:extLst>
          </p:cNvPr>
          <p:cNvGrpSpPr/>
          <p:nvPr/>
        </p:nvGrpSpPr>
        <p:grpSpPr>
          <a:xfrm>
            <a:off x="4644876" y="2194973"/>
            <a:ext cx="3202888" cy="1065628"/>
            <a:chOff x="4820528" y="2829202"/>
            <a:chExt cx="4217681" cy="1603782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19DF3D7-90D1-4DB6-B1EF-9B8847FD8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8565"/>
            <a:stretch/>
          </p:blipFill>
          <p:spPr>
            <a:xfrm>
              <a:off x="4820528" y="3168241"/>
              <a:ext cx="4217681" cy="779085"/>
            </a:xfrm>
            <a:prstGeom prst="rect">
              <a:avLst/>
            </a:prstGeom>
          </p:spPr>
        </p:pic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B67A497-7E19-46BB-AA71-AE71647E8063}"/>
                </a:ext>
              </a:extLst>
            </p:cNvPr>
            <p:cNvCxnSpPr>
              <a:cxnSpLocks/>
            </p:cNvCxnSpPr>
            <p:nvPr/>
          </p:nvCxnSpPr>
          <p:spPr>
            <a:xfrm>
              <a:off x="4914900" y="3244278"/>
              <a:ext cx="0" cy="804052"/>
            </a:xfrm>
            <a:prstGeom prst="line">
              <a:avLst/>
            </a:prstGeom>
            <a:ln w="12700">
              <a:prstDash val="lg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AE13EDC-B92E-4D6E-A904-BDF2B8771F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14900" y="2878681"/>
              <a:ext cx="0" cy="289560"/>
            </a:xfrm>
            <a:prstGeom prst="straightConnector1">
              <a:avLst/>
            </a:prstGeom>
            <a:ln w="12700">
              <a:solidFill>
                <a:srgbClr val="FF0000">
                  <a:alpha val="64000"/>
                </a:srgb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D5372ED-62B6-49CD-BF12-DDE8AF33F15C}"/>
                </a:ext>
              </a:extLst>
            </p:cNvPr>
            <p:cNvCxnSpPr>
              <a:cxnSpLocks/>
            </p:cNvCxnSpPr>
            <p:nvPr/>
          </p:nvCxnSpPr>
          <p:spPr>
            <a:xfrm>
              <a:off x="4914900" y="4112353"/>
              <a:ext cx="0" cy="289853"/>
            </a:xfrm>
            <a:prstGeom prst="straightConnector1">
              <a:avLst/>
            </a:prstGeom>
            <a:ln w="12700">
              <a:solidFill>
                <a:srgbClr val="FF0000">
                  <a:alpha val="64000"/>
                </a:srgb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91CB9F7-77D9-42A4-911C-010B78598442}"/>
                </a:ext>
              </a:extLst>
            </p:cNvPr>
            <p:cNvSpPr txBox="1"/>
            <p:nvPr/>
          </p:nvSpPr>
          <p:spPr>
            <a:xfrm>
              <a:off x="4914900" y="2829202"/>
              <a:ext cx="1638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AE7003D-85F7-4D1D-9AFC-F692E5B4D380}"/>
                </a:ext>
              </a:extLst>
            </p:cNvPr>
            <p:cNvSpPr txBox="1"/>
            <p:nvPr/>
          </p:nvSpPr>
          <p:spPr>
            <a:xfrm>
              <a:off x="4914900" y="4155985"/>
              <a:ext cx="1638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D6D30E0-975F-4EF2-821F-2EC35CDA5E3B}"/>
                </a:ext>
              </a:extLst>
            </p:cNvPr>
            <p:cNvSpPr txBox="1"/>
            <p:nvPr/>
          </p:nvSpPr>
          <p:spPr>
            <a:xfrm>
              <a:off x="6474827" y="3910566"/>
              <a:ext cx="472987" cy="36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9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2D</a:t>
              </a:r>
            </a:p>
          </p:txBody>
        </p:sp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65AE4E48-0D22-4BB6-983B-AB6B34DCA460}"/>
              </a:ext>
            </a:extLst>
          </p:cNvPr>
          <p:cNvSpPr/>
          <p:nvPr/>
        </p:nvSpPr>
        <p:spPr>
          <a:xfrm>
            <a:off x="4663844" y="972336"/>
            <a:ext cx="254610" cy="213712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346E2A0-8760-4114-B84C-E34F1D855F60}"/>
              </a:ext>
            </a:extLst>
          </p:cNvPr>
          <p:cNvSpPr/>
          <p:nvPr/>
        </p:nvSpPr>
        <p:spPr>
          <a:xfrm>
            <a:off x="4663844" y="1419134"/>
            <a:ext cx="254610" cy="213712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9D627D4-AB53-43DC-AF18-026D7F090363}"/>
              </a:ext>
            </a:extLst>
          </p:cNvPr>
          <p:cNvSpPr/>
          <p:nvPr/>
        </p:nvSpPr>
        <p:spPr>
          <a:xfrm>
            <a:off x="4636041" y="2439470"/>
            <a:ext cx="254610" cy="213712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CA2E4AE1-DDBC-4DD9-988D-D2AB70178F24}"/>
              </a:ext>
            </a:extLst>
          </p:cNvPr>
          <p:cNvSpPr/>
          <p:nvPr/>
        </p:nvSpPr>
        <p:spPr>
          <a:xfrm>
            <a:off x="4636041" y="2765886"/>
            <a:ext cx="254610" cy="213712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82C3B8A-2743-486E-BE77-9A9BB8355927}"/>
              </a:ext>
            </a:extLst>
          </p:cNvPr>
          <p:cNvCxnSpPr>
            <a:cxnSpLocks/>
          </p:cNvCxnSpPr>
          <p:nvPr/>
        </p:nvCxnSpPr>
        <p:spPr>
          <a:xfrm>
            <a:off x="4982610" y="2567198"/>
            <a:ext cx="855455" cy="90882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3CAE7D3-7120-4FE9-A376-D2717E0141BC}"/>
              </a:ext>
            </a:extLst>
          </p:cNvPr>
          <p:cNvCxnSpPr>
            <a:cxnSpLocks/>
          </p:cNvCxnSpPr>
          <p:nvPr/>
        </p:nvCxnSpPr>
        <p:spPr>
          <a:xfrm flipV="1">
            <a:off x="5016957" y="2770589"/>
            <a:ext cx="822475" cy="8790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8CE85905-C3C6-495D-BE9C-CEE30008F176}"/>
              </a:ext>
            </a:extLst>
          </p:cNvPr>
          <p:cNvSpPr txBox="1"/>
          <p:nvPr/>
        </p:nvSpPr>
        <p:spPr>
          <a:xfrm rot="433431">
            <a:off x="5025307" y="2347452"/>
            <a:ext cx="118727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5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Membrane forces</a:t>
            </a:r>
            <a:endParaRPr lang="en-US" sz="75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C748CEE-4E90-4741-A27C-63FEE3FFCFC2}"/>
              </a:ext>
            </a:extLst>
          </p:cNvPr>
          <p:cNvSpPr txBox="1"/>
          <p:nvPr/>
        </p:nvSpPr>
        <p:spPr>
          <a:xfrm>
            <a:off x="634068" y="1112314"/>
            <a:ext cx="3559118" cy="1345048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differences from 1D tests</a:t>
            </a:r>
          </a:p>
          <a:p>
            <a:pPr marL="128588" indent="-1285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crack-front length</a:t>
            </a:r>
          </a:p>
          <a:p>
            <a:pPr marL="128588" indent="-1285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Constrained boundary at the crack wake</a:t>
            </a:r>
          </a:p>
          <a:p>
            <a:pPr marL="128588" indent="-1285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Appearance of membrane stresses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0194E13-95F1-49E5-A720-34F0B5A0C2E0}"/>
              </a:ext>
            </a:extLst>
          </p:cNvPr>
          <p:cNvSpPr txBox="1"/>
          <p:nvPr/>
        </p:nvSpPr>
        <p:spPr>
          <a:xfrm>
            <a:off x="480627" y="3094427"/>
            <a:ext cx="3950574" cy="1668214"/>
          </a:xfrm>
          <a:prstGeom prst="rect">
            <a:avLst/>
          </a:prstGeom>
          <a:noFill/>
          <a:ln>
            <a:solidFill>
              <a:srgbClr val="F9BEB9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Resulting 2D effects</a:t>
            </a:r>
          </a:p>
          <a:p>
            <a:pPr marL="128588" indent="-1285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load</a:t>
            </a:r>
            <a:r>
              <a:rPr lang="en-CH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even after crack propagation</a:t>
            </a:r>
          </a:p>
          <a:p>
            <a:pPr marL="128588" indent="-1285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Enhancement of fiber bridging</a:t>
            </a:r>
          </a:p>
          <a:p>
            <a:pPr marL="128588" indent="-1285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Greater G</a:t>
            </a:r>
          </a:p>
          <a:p>
            <a:pPr marL="128588" indent="-128588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3852F50-2D4C-42BE-9016-B63AA2E08B90}"/>
              </a:ext>
            </a:extLst>
          </p:cNvPr>
          <p:cNvSpPr txBox="1"/>
          <p:nvPr/>
        </p:nvSpPr>
        <p:spPr>
          <a:xfrm>
            <a:off x="4547376" y="3560867"/>
            <a:ext cx="3827532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Schematic illustrations of 1D and 2D Mode-I delamination experiments</a:t>
            </a:r>
          </a:p>
        </p:txBody>
      </p:sp>
    </p:spTree>
    <p:extLst>
      <p:ext uri="{BB962C8B-B14F-4D97-AF65-F5344CB8AC3E}">
        <p14:creationId xmlns:p14="http://schemas.microsoft.com/office/powerpoint/2010/main" val="184650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  <p:bldP spid="59" grpId="0"/>
      <p:bldP spid="60" grpId="0" animBg="1"/>
      <p:bldP spid="61" grpId="0" animBg="1"/>
      <p:bldP spid="6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>
            <a:extLst>
              <a:ext uri="{FF2B5EF4-FFF2-40B4-BE49-F238E27FC236}">
                <a16:creationId xmlns:a16="http://schemas.microsoft.com/office/drawing/2014/main" id="{A7C0F84C-B26B-433A-9F28-5097E80F7CBD}"/>
              </a:ext>
            </a:extLst>
          </p:cNvPr>
          <p:cNvSpPr txBox="1">
            <a:spLocks/>
          </p:cNvSpPr>
          <p:nvPr/>
        </p:nvSpPr>
        <p:spPr>
          <a:xfrm>
            <a:off x="906450" y="155482"/>
            <a:ext cx="7723214" cy="107275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000" spc="-50" baseline="0">
                <a:solidFill>
                  <a:schemeClr val="tx1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Bahnschrift SemiCondensed" panose="020B0502040204020203" pitchFamily="34" charset="0"/>
              </a:rPr>
              <a:t>2D Mode II delamination – experimental  </a:t>
            </a:r>
            <a:endParaRPr lang="LID4096" b="1" dirty="0">
              <a:latin typeface="Bahnschrift SemiCondensed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DE0B9D-1998-4061-A555-E72803894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06" y="1140541"/>
            <a:ext cx="3548253" cy="26551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1E4436-D69C-4FEE-8077-8BFD211EB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006" y="1136239"/>
            <a:ext cx="4332942" cy="23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88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>
            <a:extLst>
              <a:ext uri="{FF2B5EF4-FFF2-40B4-BE49-F238E27FC236}">
                <a16:creationId xmlns:a16="http://schemas.microsoft.com/office/drawing/2014/main" id="{A7C0F84C-B26B-433A-9F28-5097E80F7CBD}"/>
              </a:ext>
            </a:extLst>
          </p:cNvPr>
          <p:cNvSpPr txBox="1">
            <a:spLocks/>
          </p:cNvSpPr>
          <p:nvPr/>
        </p:nvSpPr>
        <p:spPr>
          <a:xfrm>
            <a:off x="906450" y="155482"/>
            <a:ext cx="7723214" cy="107275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000" spc="-50" baseline="0">
                <a:solidFill>
                  <a:schemeClr val="tx1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Bahnschrift SemiCondensed" panose="020B0502040204020203" pitchFamily="34" charset="0"/>
              </a:rPr>
              <a:t>2D Mode II delamination – experimental  </a:t>
            </a:r>
            <a:endParaRPr lang="LID4096" b="1" dirty="0">
              <a:latin typeface="Bahnschrift SemiCondensed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06FFD4-C400-4244-96D2-48B984069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912" y="691858"/>
            <a:ext cx="7317102" cy="423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89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53CCA6-9C65-48C2-B233-E225FDF1E9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6" t="56634" r="15707" b="21056"/>
          <a:stretch/>
        </p:blipFill>
        <p:spPr>
          <a:xfrm>
            <a:off x="647405" y="245543"/>
            <a:ext cx="4993615" cy="15670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955CFB-4908-48CE-A170-D6621F3314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96" b="19764"/>
          <a:stretch/>
        </p:blipFill>
        <p:spPr>
          <a:xfrm>
            <a:off x="589307" y="2291054"/>
            <a:ext cx="5075244" cy="15969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D547A1-6378-4249-9592-17444E336361}"/>
              </a:ext>
            </a:extLst>
          </p:cNvPr>
          <p:cNvSpPr txBox="1"/>
          <p:nvPr/>
        </p:nvSpPr>
        <p:spPr>
          <a:xfrm>
            <a:off x="2112358" y="1760471"/>
            <a:ext cx="1802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Mode I: DCB</a:t>
            </a:r>
            <a:endParaRPr lang="en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086AC7-9E23-4006-943A-3334D5481A7F}"/>
              </a:ext>
            </a:extLst>
          </p:cNvPr>
          <p:cNvSpPr txBox="1"/>
          <p:nvPr/>
        </p:nvSpPr>
        <p:spPr>
          <a:xfrm>
            <a:off x="2112358" y="3959684"/>
            <a:ext cx="1802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Mode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I: ELS</a:t>
            </a:r>
            <a:endParaRPr lang="en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39">
            <a:extLst>
              <a:ext uri="{FF2B5EF4-FFF2-40B4-BE49-F238E27FC236}">
                <a16:creationId xmlns:a16="http://schemas.microsoft.com/office/drawing/2014/main" id="{1D72576C-F122-4EE1-831D-A388D625D02C}"/>
              </a:ext>
            </a:extLst>
          </p:cNvPr>
          <p:cNvSpPr txBox="1"/>
          <p:nvPr/>
        </p:nvSpPr>
        <p:spPr>
          <a:xfrm>
            <a:off x="589307" y="4415462"/>
            <a:ext cx="4658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Standardized tests</a:t>
            </a:r>
            <a:endParaRPr lang="zh-CN" altLang="en-US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F0C22E-9871-490E-A7BD-1692E5022477}"/>
              </a:ext>
            </a:extLst>
          </p:cNvPr>
          <p:cNvSpPr txBox="1"/>
          <p:nvPr/>
        </p:nvSpPr>
        <p:spPr>
          <a:xfrm>
            <a:off x="5822860" y="1740808"/>
            <a:ext cx="29791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Limited information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Certain areas of application</a:t>
            </a:r>
          </a:p>
        </p:txBody>
      </p:sp>
    </p:spTree>
    <p:extLst>
      <p:ext uri="{BB962C8B-B14F-4D97-AF65-F5344CB8AC3E}">
        <p14:creationId xmlns:p14="http://schemas.microsoft.com/office/powerpoint/2010/main" val="339047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>
            <a:extLst>
              <a:ext uri="{FF2B5EF4-FFF2-40B4-BE49-F238E27FC236}">
                <a16:creationId xmlns:a16="http://schemas.microsoft.com/office/drawing/2014/main" id="{A7C0F84C-B26B-433A-9F28-5097E80F7CBD}"/>
              </a:ext>
            </a:extLst>
          </p:cNvPr>
          <p:cNvSpPr txBox="1">
            <a:spLocks/>
          </p:cNvSpPr>
          <p:nvPr/>
        </p:nvSpPr>
        <p:spPr>
          <a:xfrm>
            <a:off x="906450" y="155482"/>
            <a:ext cx="7723214" cy="107275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000" spc="-50" baseline="0">
                <a:solidFill>
                  <a:schemeClr val="tx1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Bahnschrift SemiCondensed" panose="020B0502040204020203" pitchFamily="34" charset="0"/>
              </a:rPr>
              <a:t>2D Mode II delamination – 1D experiment</a:t>
            </a:r>
            <a:endParaRPr lang="LID4096" b="1" dirty="0">
              <a:latin typeface="Bahnschrift SemiCondensed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9CC719-C1CF-4D04-A520-796EB5133D87}"/>
              </a:ext>
            </a:extLst>
          </p:cNvPr>
          <p:cNvSpPr txBox="1"/>
          <p:nvPr/>
        </p:nvSpPr>
        <p:spPr>
          <a:xfrm>
            <a:off x="6782606" y="851332"/>
            <a:ext cx="21988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description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87AC55-579E-4BC0-B463-EDBCF13F7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5351"/>
            <a:ext cx="9144000" cy="351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65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>
            <a:extLst>
              <a:ext uri="{FF2B5EF4-FFF2-40B4-BE49-F238E27FC236}">
                <a16:creationId xmlns:a16="http://schemas.microsoft.com/office/drawing/2014/main" id="{A7C0F84C-B26B-433A-9F28-5097E80F7CBD}"/>
              </a:ext>
            </a:extLst>
          </p:cNvPr>
          <p:cNvSpPr txBox="1">
            <a:spLocks/>
          </p:cNvSpPr>
          <p:nvPr/>
        </p:nvSpPr>
        <p:spPr>
          <a:xfrm>
            <a:off x="906450" y="155482"/>
            <a:ext cx="7723214" cy="107275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000" spc="-50" baseline="0">
                <a:solidFill>
                  <a:schemeClr val="tx1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Bahnschrift SemiCondensed" panose="020B0502040204020203" pitchFamily="34" charset="0"/>
              </a:rPr>
              <a:t>2D Mode II delamination – experimental </a:t>
            </a:r>
            <a:endParaRPr lang="LID4096" b="1" dirty="0">
              <a:latin typeface="Bahnschrift SemiCondensed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C03063-98E4-431D-A937-762431C2D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50" y="934064"/>
            <a:ext cx="3885773" cy="288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1F00F9-F4FF-4AED-9B39-754EC32A8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056" y="934064"/>
            <a:ext cx="3754599" cy="29627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C9E721-6CA2-4365-BF24-5C6839C94D8F}"/>
              </a:ext>
            </a:extLst>
          </p:cNvPr>
          <p:cNvSpPr txBox="1"/>
          <p:nvPr/>
        </p:nvSpPr>
        <p:spPr>
          <a:xfrm>
            <a:off x="2531807" y="4132826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results (a) 1D ELS, (b) 2D plate testing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064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>
            <a:extLst>
              <a:ext uri="{FF2B5EF4-FFF2-40B4-BE49-F238E27FC236}">
                <a16:creationId xmlns:a16="http://schemas.microsoft.com/office/drawing/2014/main" id="{A7C0F84C-B26B-433A-9F28-5097E80F7CBD}"/>
              </a:ext>
            </a:extLst>
          </p:cNvPr>
          <p:cNvSpPr txBox="1">
            <a:spLocks/>
          </p:cNvSpPr>
          <p:nvPr/>
        </p:nvSpPr>
        <p:spPr>
          <a:xfrm>
            <a:off x="906450" y="155482"/>
            <a:ext cx="7723214" cy="107275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000" spc="-50" baseline="0">
                <a:solidFill>
                  <a:schemeClr val="tx1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Bahnschrift SemiCondensed" panose="020B0502040204020203" pitchFamily="34" charset="0"/>
              </a:rPr>
              <a:t>2D Mode II delamination – numerical modeling </a:t>
            </a:r>
            <a:endParaRPr lang="LID4096" b="1" dirty="0">
              <a:latin typeface="Bahnschrift SemiCondensed" panose="020B0502040204020203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996BD36-37D7-497C-9429-2661A53D7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769" y="935184"/>
            <a:ext cx="4046271" cy="23712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89EF9A9-F2B2-453E-963B-B9732856C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177" y="948006"/>
            <a:ext cx="3829054" cy="32474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31A1250-E73C-41BA-A00D-78938740E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032" y="2547697"/>
            <a:ext cx="4590090" cy="197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83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>
            <a:extLst>
              <a:ext uri="{FF2B5EF4-FFF2-40B4-BE49-F238E27FC236}">
                <a16:creationId xmlns:a16="http://schemas.microsoft.com/office/drawing/2014/main" id="{A7C0F84C-B26B-433A-9F28-5097E80F7CBD}"/>
              </a:ext>
            </a:extLst>
          </p:cNvPr>
          <p:cNvSpPr txBox="1">
            <a:spLocks/>
          </p:cNvSpPr>
          <p:nvPr/>
        </p:nvSpPr>
        <p:spPr>
          <a:xfrm>
            <a:off x="906450" y="155482"/>
            <a:ext cx="7723214" cy="107275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000" spc="-50" baseline="0">
                <a:solidFill>
                  <a:schemeClr val="tx1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Bahnschrift SemiCondensed" panose="020B0502040204020203" pitchFamily="34" charset="0"/>
              </a:rPr>
              <a:t>2D Mode II delamination – 1D numerical modeling </a:t>
            </a:r>
            <a:endParaRPr lang="LID4096" b="1" dirty="0">
              <a:latin typeface="Bahnschrift SemiCondensed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52C5B9-7AD7-4BA2-A47E-99C7C150A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796" y="2116136"/>
            <a:ext cx="1578989" cy="664462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131C0535-6393-4E61-9588-192B0263C837}"/>
              </a:ext>
            </a:extLst>
          </p:cNvPr>
          <p:cNvSpPr/>
          <p:nvPr/>
        </p:nvSpPr>
        <p:spPr>
          <a:xfrm>
            <a:off x="2595173" y="2405234"/>
            <a:ext cx="262613" cy="11720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" name="文本框 39">
            <a:extLst>
              <a:ext uri="{FF2B5EF4-FFF2-40B4-BE49-F238E27FC236}">
                <a16:creationId xmlns:a16="http://schemas.microsoft.com/office/drawing/2014/main" id="{386E4249-92A4-4103-A332-94498A1782A9}"/>
              </a:ext>
            </a:extLst>
          </p:cNvPr>
          <p:cNvSpPr txBox="1"/>
          <p:nvPr/>
        </p:nvSpPr>
        <p:spPr>
          <a:xfrm>
            <a:off x="4982290" y="3970156"/>
            <a:ext cx="3197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i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zh-CN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 vs crack sliding at the insert tip and the derivative curves  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39">
            <a:extLst>
              <a:ext uri="{FF2B5EF4-FFF2-40B4-BE49-F238E27FC236}">
                <a16:creationId xmlns:a16="http://schemas.microsoft.com/office/drawing/2014/main" id="{DE63559B-646D-4803-AE0C-000B534FCC65}"/>
              </a:ext>
            </a:extLst>
          </p:cNvPr>
          <p:cNvSpPr txBox="1"/>
          <p:nvPr/>
        </p:nvSpPr>
        <p:spPr>
          <a:xfrm>
            <a:off x="645135" y="1423634"/>
            <a:ext cx="3787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Crack sliding at the insert tip in 1D (ELS) experiments</a:t>
            </a:r>
            <a:endParaRPr lang="zh-CN" alt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E23D96-108C-47A8-908C-465D2D874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833" y="2057675"/>
            <a:ext cx="1300344" cy="7501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678B0A6-F7EA-4042-9CDD-C71A549B798A}"/>
              </a:ext>
            </a:extLst>
          </p:cNvPr>
          <p:cNvSpPr/>
          <p:nvPr/>
        </p:nvSpPr>
        <p:spPr>
          <a:xfrm>
            <a:off x="922170" y="2116401"/>
            <a:ext cx="3339007" cy="71059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361AE76-4419-455E-B2FD-94517B478DA4}"/>
              </a:ext>
            </a:extLst>
          </p:cNvPr>
          <p:cNvSpPr/>
          <p:nvPr/>
        </p:nvSpPr>
        <p:spPr>
          <a:xfrm>
            <a:off x="1567481" y="2195433"/>
            <a:ext cx="217854" cy="2069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1B60E2D0-2532-4C54-918F-477D60355116}"/>
              </a:ext>
            </a:extLst>
          </p:cNvPr>
          <p:cNvSpPr/>
          <p:nvPr/>
        </p:nvSpPr>
        <p:spPr>
          <a:xfrm rot="14401764">
            <a:off x="1262532" y="1958666"/>
            <a:ext cx="927110" cy="296880"/>
          </a:xfrm>
          <a:prstGeom prst="arc">
            <a:avLst/>
          </a:prstGeom>
          <a:ln w="127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9D5917-5E0E-4E31-8C53-29E8F57D9231}"/>
              </a:ext>
            </a:extLst>
          </p:cNvPr>
          <p:cNvSpPr/>
          <p:nvPr/>
        </p:nvSpPr>
        <p:spPr>
          <a:xfrm>
            <a:off x="3892126" y="2582829"/>
            <a:ext cx="107156" cy="144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CE2197E-4711-4A3D-AA9E-4BA5B2B4615F}"/>
              </a:ext>
            </a:extLst>
          </p:cNvPr>
          <p:cNvSpPr/>
          <p:nvPr/>
        </p:nvSpPr>
        <p:spPr>
          <a:xfrm>
            <a:off x="3307922" y="2478711"/>
            <a:ext cx="92096" cy="144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A4F752-B4F1-4CCE-B6DB-7D76AC4A90CA}"/>
              </a:ext>
            </a:extLst>
          </p:cNvPr>
          <p:cNvSpPr txBox="1"/>
          <p:nvPr/>
        </p:nvSpPr>
        <p:spPr>
          <a:xfrm>
            <a:off x="680931" y="2961743"/>
            <a:ext cx="38284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 semi-experimental method was developed to derive the softening traction-separation law based on video extensometer measurements. </a:t>
            </a:r>
          </a:p>
        </p:txBody>
      </p:sp>
      <p:pic>
        <p:nvPicPr>
          <p:cNvPr id="20" name="Content Placeholder 1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D01DAB0F-0E77-41A3-AB4A-ECAD8DCB0F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779" t="1764" r="950" b="-1764"/>
          <a:stretch/>
        </p:blipFill>
        <p:spPr>
          <a:xfrm>
            <a:off x="4779809" y="769389"/>
            <a:ext cx="3769719" cy="320076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A11B11F-BFBB-433D-92CD-2D65884ED17C}"/>
              </a:ext>
            </a:extLst>
          </p:cNvPr>
          <p:cNvGrpSpPr/>
          <p:nvPr/>
        </p:nvGrpSpPr>
        <p:grpSpPr>
          <a:xfrm>
            <a:off x="5897811" y="1828285"/>
            <a:ext cx="346249" cy="1132413"/>
            <a:chOff x="7900851" y="2565950"/>
            <a:chExt cx="461665" cy="1509884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509B61C-AE37-4B5F-B259-F5A18F63E1DF}"/>
                </a:ext>
              </a:extLst>
            </p:cNvPr>
            <p:cNvCxnSpPr/>
            <p:nvPr/>
          </p:nvCxnSpPr>
          <p:spPr>
            <a:xfrm>
              <a:off x="7962406" y="2565950"/>
              <a:ext cx="0" cy="139535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4B11C29-32FF-4731-BF9F-B53008A4B492}"/>
                </a:ext>
              </a:extLst>
            </p:cNvPr>
            <p:cNvSpPr txBox="1"/>
            <p:nvPr/>
          </p:nvSpPr>
          <p:spPr>
            <a:xfrm>
              <a:off x="7900851" y="2607891"/>
              <a:ext cx="461665" cy="146794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US" altLang="zh-CN" sz="1050" dirty="0"/>
                <a:t>Differentiation</a:t>
              </a:r>
              <a:endParaRPr lang="en-CH" sz="1050" dirty="0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E04BB3CB-EC09-47F8-AFF7-4F7D33846068}"/>
              </a:ext>
            </a:extLst>
          </p:cNvPr>
          <p:cNvSpPr/>
          <p:nvPr/>
        </p:nvSpPr>
        <p:spPr>
          <a:xfrm>
            <a:off x="4859694" y="3516707"/>
            <a:ext cx="247079" cy="1811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013"/>
          </a:p>
        </p:txBody>
      </p:sp>
    </p:spTree>
    <p:extLst>
      <p:ext uri="{BB962C8B-B14F-4D97-AF65-F5344CB8AC3E}">
        <p14:creationId xmlns:p14="http://schemas.microsoft.com/office/powerpoint/2010/main" val="164459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>
            <a:extLst>
              <a:ext uri="{FF2B5EF4-FFF2-40B4-BE49-F238E27FC236}">
                <a16:creationId xmlns:a16="http://schemas.microsoft.com/office/drawing/2014/main" id="{A7C0F84C-B26B-433A-9F28-5097E80F7CBD}"/>
              </a:ext>
            </a:extLst>
          </p:cNvPr>
          <p:cNvSpPr txBox="1">
            <a:spLocks/>
          </p:cNvSpPr>
          <p:nvPr/>
        </p:nvSpPr>
        <p:spPr>
          <a:xfrm>
            <a:off x="906450" y="155482"/>
            <a:ext cx="7723214" cy="107275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000" spc="-50" baseline="0">
                <a:solidFill>
                  <a:schemeClr val="tx1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Bahnschrift SemiCondensed" panose="020B0502040204020203" pitchFamily="34" charset="0"/>
              </a:rPr>
              <a:t>2D Mode II delamination – 2D numerical modeling </a:t>
            </a:r>
            <a:endParaRPr lang="LID4096" b="1" dirty="0">
              <a:latin typeface="Bahnschrift SemiCondensed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DCB300-7F0F-4DD5-9320-7E2E5C10D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939" y="976772"/>
            <a:ext cx="4420749" cy="3386702"/>
          </a:xfrm>
          <a:prstGeom prst="rect">
            <a:avLst/>
          </a:prstGeom>
        </p:spPr>
      </p:pic>
      <p:sp>
        <p:nvSpPr>
          <p:cNvPr id="8" name="文本框 39">
            <a:extLst>
              <a:ext uri="{FF2B5EF4-FFF2-40B4-BE49-F238E27FC236}">
                <a16:creationId xmlns:a16="http://schemas.microsoft.com/office/drawing/2014/main" id="{53A9D717-9238-45BB-9865-098475DFF64A}"/>
              </a:ext>
            </a:extLst>
          </p:cNvPr>
          <p:cNvSpPr txBox="1"/>
          <p:nvPr/>
        </p:nvSpPr>
        <p:spPr>
          <a:xfrm>
            <a:off x="699364" y="3312127"/>
            <a:ext cx="4325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Schematic cohesive model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B7FFFF-6626-44EE-81B4-70EE5ED17663}"/>
              </a:ext>
            </a:extLst>
          </p:cNvPr>
          <p:cNvSpPr txBox="1"/>
          <p:nvPr/>
        </p:nvSpPr>
        <p:spPr>
          <a:xfrm>
            <a:off x="1045743" y="2395324"/>
            <a:ext cx="3632981" cy="612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Independent variables: </a:t>
            </a:r>
            <a:r>
              <a:rPr lang="en-CH" sz="12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{</a:t>
            </a:r>
            <a:r>
              <a:rPr lang="en-CH" sz="1200" i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G</a:t>
            </a:r>
            <a:r>
              <a:rPr lang="en-CH" sz="1200" baseline="-25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tip</a:t>
            </a:r>
            <a:r>
              <a:rPr lang="en-CH" sz="12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</a:t>
            </a:r>
            <a:r>
              <a:rPr lang="en-CH" sz="1200" i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CH" sz="1200" i="1" dirty="0">
                <a:effectLst/>
                <a:highlight>
                  <a:srgbClr val="F9BEB9"/>
                </a:highlight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G</a:t>
            </a:r>
            <a:r>
              <a:rPr lang="en-CH" sz="1200" baseline="-25000" dirty="0">
                <a:effectLst/>
                <a:highlight>
                  <a:srgbClr val="F9BEB9"/>
                </a:highlight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IIc</a:t>
            </a:r>
            <a:r>
              <a:rPr lang="en-CH" sz="12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</a:t>
            </a:r>
            <a:r>
              <a:rPr lang="en-CH" sz="1200" i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K</a:t>
            </a:r>
            <a:r>
              <a:rPr lang="en-CH" sz="1200" baseline="-25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0</a:t>
            </a:r>
            <a:r>
              <a:rPr lang="en-CH" sz="12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</a:t>
            </a:r>
            <a:r>
              <a:rPr lang="en-CH" sz="1200" i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σ</a:t>
            </a:r>
            <a:r>
              <a:rPr lang="en-CH" sz="1200" baseline="-250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</a:t>
            </a:r>
            <a:r>
              <a:rPr lang="en-CH" sz="12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</a:t>
            </a:r>
            <a:r>
              <a:rPr lang="en-CH" sz="1200" i="1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CH" sz="1200" i="1" dirty="0">
                <a:effectLst/>
                <a:highlight>
                  <a:srgbClr val="F9BEB9"/>
                </a:highlight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σ</a:t>
            </a:r>
            <a:r>
              <a:rPr lang="en-CH" sz="1200" baseline="-25000" dirty="0">
                <a:effectLst/>
                <a:highlight>
                  <a:srgbClr val="F9BEB9"/>
                </a:highlight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</a:t>
            </a:r>
            <a:r>
              <a:rPr lang="en-CH" sz="12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CH" sz="1200" i="1" dirty="0">
                <a:effectLst/>
                <a:highlight>
                  <a:srgbClr val="F9BEB9"/>
                </a:highlight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δ</a:t>
            </a:r>
            <a:r>
              <a:rPr lang="en-CH" sz="1200" baseline="-25000" dirty="0">
                <a:effectLst/>
                <a:highlight>
                  <a:srgbClr val="F9BEB9"/>
                </a:highlight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</a:t>
            </a:r>
            <a:r>
              <a:rPr lang="zh-CN" altLang="en-US" sz="12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CH" sz="1200" i="1" dirty="0">
                <a:effectLst/>
                <a:highlight>
                  <a:srgbClr val="F9BEB9"/>
                </a:highlight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δ</a:t>
            </a:r>
            <a:r>
              <a:rPr lang="en-CH" sz="1200" baseline="-25000" dirty="0">
                <a:effectLst/>
                <a:highlight>
                  <a:srgbClr val="F9BEB9"/>
                </a:highlight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f</a:t>
            </a:r>
            <a:r>
              <a:rPr lang="en-CH" sz="12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}</a:t>
            </a:r>
            <a:endParaRPr lang="en-US" sz="1200" dirty="0"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2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Iterative fitting for Models 1, 2a and 2b</a:t>
            </a:r>
            <a:r>
              <a:rPr lang="en-CH" sz="1200" dirty="0"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E4927B-04E1-4C24-AC5C-446B26552CFA}"/>
              </a:ext>
            </a:extLst>
          </p:cNvPr>
          <p:cNvSpPr txBox="1"/>
          <p:nvPr/>
        </p:nvSpPr>
        <p:spPr>
          <a:xfrm>
            <a:off x="2438232" y="3007479"/>
            <a:ext cx="503457" cy="293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1D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FAAB50-7C9F-4106-B1F2-5FDC1D0B04EE}"/>
              </a:ext>
            </a:extLst>
          </p:cNvPr>
          <p:cNvSpPr txBox="1"/>
          <p:nvPr/>
        </p:nvSpPr>
        <p:spPr>
          <a:xfrm>
            <a:off x="3129520" y="3011679"/>
            <a:ext cx="503457" cy="293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2D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DF7FEB-B37B-4312-BB96-7B95CCF87249}"/>
              </a:ext>
            </a:extLst>
          </p:cNvPr>
          <p:cNvCxnSpPr/>
          <p:nvPr/>
        </p:nvCxnSpPr>
        <p:spPr>
          <a:xfrm>
            <a:off x="2397962" y="2981267"/>
            <a:ext cx="543727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19605C-3A25-4026-A776-16A09ED23F03}"/>
              </a:ext>
            </a:extLst>
          </p:cNvPr>
          <p:cNvCxnSpPr/>
          <p:nvPr/>
        </p:nvCxnSpPr>
        <p:spPr>
          <a:xfrm>
            <a:off x="3089250" y="2985468"/>
            <a:ext cx="543727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F7CB692-B489-41E8-8473-13C2883D0477}"/>
              </a:ext>
            </a:extLst>
          </p:cNvPr>
          <p:cNvSpPr txBox="1"/>
          <p:nvPr/>
        </p:nvSpPr>
        <p:spPr>
          <a:xfrm>
            <a:off x="6582584" y="1599429"/>
            <a:ext cx="14560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050" baseline="-25000" err="1">
                <a:latin typeface="Arial" panose="020B0604020202020204" pitchFamily="34" charset="0"/>
                <a:cs typeface="Arial" panose="020B0604020202020204" pitchFamily="34" charset="0"/>
              </a:rPr>
              <a:t>tot</a:t>
            </a:r>
            <a:r>
              <a:rPr lang="en-US" sz="105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1050" i="1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050" baseline="-25000" err="1">
                <a:latin typeface="Arial" panose="020B0604020202020204" pitchFamily="34" charset="0"/>
                <a:cs typeface="Arial" panose="020B0604020202020204" pitchFamily="34" charset="0"/>
              </a:rPr>
              <a:t>tip</a:t>
            </a:r>
            <a:r>
              <a:rPr lang="en-US" sz="1050" err="1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050" i="1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050" baseline="-2500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050" err="1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050" i="1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050" baseline="-25000" err="1">
                <a:latin typeface="Arial" panose="020B0604020202020204" pitchFamily="34" charset="0"/>
                <a:cs typeface="Arial" panose="020B0604020202020204" pitchFamily="34" charset="0"/>
              </a:rPr>
              <a:t>br</a:t>
            </a:r>
            <a:endParaRPr lang="en-US" sz="105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7F2E3B-F081-446A-8E94-FBF66DAF5DDC}"/>
              </a:ext>
            </a:extLst>
          </p:cNvPr>
          <p:cNvSpPr txBox="1"/>
          <p:nvPr/>
        </p:nvSpPr>
        <p:spPr>
          <a:xfrm>
            <a:off x="548341" y="1228235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 new cohesive model was developed based on the</a:t>
            </a:r>
          </a:p>
          <a:p>
            <a:r>
              <a:rPr lang="en-US" dirty="0"/>
              <a:t>experimental estimation of the softening law. </a:t>
            </a:r>
          </a:p>
          <a:p>
            <a:r>
              <a:rPr lang="en-US" dirty="0"/>
              <a:t>The model considers the three major mechanisms observed in the FPZ during the experiments:</a:t>
            </a:r>
          </a:p>
        </p:txBody>
      </p:sp>
    </p:spTree>
    <p:extLst>
      <p:ext uri="{BB962C8B-B14F-4D97-AF65-F5344CB8AC3E}">
        <p14:creationId xmlns:p14="http://schemas.microsoft.com/office/powerpoint/2010/main" val="27499487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>
            <a:extLst>
              <a:ext uri="{FF2B5EF4-FFF2-40B4-BE49-F238E27FC236}">
                <a16:creationId xmlns:a16="http://schemas.microsoft.com/office/drawing/2014/main" id="{A7C0F84C-B26B-433A-9F28-5097E80F7CBD}"/>
              </a:ext>
            </a:extLst>
          </p:cNvPr>
          <p:cNvSpPr txBox="1">
            <a:spLocks/>
          </p:cNvSpPr>
          <p:nvPr/>
        </p:nvSpPr>
        <p:spPr>
          <a:xfrm>
            <a:off x="906450" y="155482"/>
            <a:ext cx="7723214" cy="107275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000" spc="-50" baseline="0">
                <a:solidFill>
                  <a:schemeClr val="tx1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Bahnschrift SemiCondensed" panose="020B0502040204020203" pitchFamily="34" charset="0"/>
              </a:rPr>
              <a:t>2D Mode II delamination – 2D numerical modeling </a:t>
            </a:r>
            <a:endParaRPr lang="LID4096" b="1" dirty="0">
              <a:latin typeface="Bahnschrift SemiCondensed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DCB300-7F0F-4DD5-9320-7E2E5C10D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939" y="976772"/>
            <a:ext cx="4420749" cy="33867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7CB692-B489-41E8-8473-13C2883D0477}"/>
              </a:ext>
            </a:extLst>
          </p:cNvPr>
          <p:cNvSpPr txBox="1"/>
          <p:nvPr/>
        </p:nvSpPr>
        <p:spPr>
          <a:xfrm>
            <a:off x="6582584" y="1599429"/>
            <a:ext cx="14560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050" baseline="-25000" err="1">
                <a:latin typeface="Arial" panose="020B0604020202020204" pitchFamily="34" charset="0"/>
                <a:cs typeface="Arial" panose="020B0604020202020204" pitchFamily="34" charset="0"/>
              </a:rPr>
              <a:t>tot</a:t>
            </a:r>
            <a:r>
              <a:rPr lang="en-US" sz="105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1050" i="1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050" baseline="-25000" err="1">
                <a:latin typeface="Arial" panose="020B0604020202020204" pitchFamily="34" charset="0"/>
                <a:cs typeface="Arial" panose="020B0604020202020204" pitchFamily="34" charset="0"/>
              </a:rPr>
              <a:t>tip</a:t>
            </a:r>
            <a:r>
              <a:rPr lang="en-US" sz="1050" err="1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050" i="1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050" baseline="-2500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050" err="1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050" i="1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050" baseline="-25000" err="1">
                <a:latin typeface="Arial" panose="020B0604020202020204" pitchFamily="34" charset="0"/>
                <a:cs typeface="Arial" panose="020B0604020202020204" pitchFamily="34" charset="0"/>
              </a:rPr>
              <a:t>br</a:t>
            </a:r>
            <a:endParaRPr lang="en-US" sz="105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7F2E3B-F081-446A-8E94-FBF66DAF5DDC}"/>
              </a:ext>
            </a:extLst>
          </p:cNvPr>
          <p:cNvSpPr txBox="1"/>
          <p:nvPr/>
        </p:nvSpPr>
        <p:spPr>
          <a:xfrm>
            <a:off x="514336" y="1533035"/>
            <a:ext cx="4572000" cy="2946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Segment O-A-B-C represents the </a:t>
            </a:r>
            <a:r>
              <a:rPr lang="en-US" sz="1600" b="1" dirty="0"/>
              <a:t>matrix plastic damage</a:t>
            </a:r>
            <a:r>
              <a:rPr lang="en-US" b="1" dirty="0"/>
              <a:t> </a:t>
            </a:r>
            <a:r>
              <a:rPr lang="en-US" dirty="0"/>
              <a:t>ahead of the macro-crack tip. </a:t>
            </a:r>
          </a:p>
          <a:p>
            <a:endParaRPr lang="en-US" dirty="0"/>
          </a:p>
          <a:p>
            <a:r>
              <a:rPr lang="en-US" dirty="0"/>
              <a:t>Segment O-A corresponds to the </a:t>
            </a:r>
            <a:r>
              <a:rPr lang="en-US" sz="1600" b="1" dirty="0"/>
              <a:t>material continuity</a:t>
            </a:r>
          </a:p>
          <a:p>
            <a:r>
              <a:rPr lang="en-US" sz="1600" b="1" dirty="0"/>
              <a:t>before damage onset</a:t>
            </a:r>
            <a:r>
              <a:rPr lang="en-US" dirty="0"/>
              <a:t>, where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dirty="0"/>
              <a:t> increases linearly with δ at a high slope, i.e., penalty stiffness, K</a:t>
            </a:r>
            <a:r>
              <a:rPr lang="en-US" baseline="-25000" dirty="0"/>
              <a:t>0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After reaching the Mode-II interfacial strength, </a:t>
            </a:r>
            <a:r>
              <a:rPr lang="en-US" dirty="0" err="1"/>
              <a:t>σ</a:t>
            </a:r>
            <a:r>
              <a:rPr lang="en-US" baseline="-25000" dirty="0" err="1"/>
              <a:t>c</a:t>
            </a:r>
            <a:r>
              <a:rPr lang="en-US" dirty="0"/>
              <a:t>, at a separation of </a:t>
            </a:r>
            <a:r>
              <a:rPr lang="en-US" dirty="0" err="1"/>
              <a:t>δ</a:t>
            </a:r>
            <a:r>
              <a:rPr lang="en-US" baseline="-25000" dirty="0" err="1"/>
              <a:t>c</a:t>
            </a:r>
            <a:r>
              <a:rPr lang="en-US" dirty="0"/>
              <a:t>, the curve enters a plateau. </a:t>
            </a:r>
          </a:p>
          <a:p>
            <a:endParaRPr lang="en-US" dirty="0"/>
          </a:p>
          <a:p>
            <a:r>
              <a:rPr lang="en-US" dirty="0"/>
              <a:t>The traction drops abruptly at point B with a slope of -K</a:t>
            </a:r>
            <a:r>
              <a:rPr lang="en-US" baseline="-25000" dirty="0"/>
              <a:t>0</a:t>
            </a:r>
            <a:r>
              <a:rPr lang="en-US" dirty="0"/>
              <a:t>, indicating a rapid traction jump.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2177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>
            <a:extLst>
              <a:ext uri="{FF2B5EF4-FFF2-40B4-BE49-F238E27FC236}">
                <a16:creationId xmlns:a16="http://schemas.microsoft.com/office/drawing/2014/main" id="{A7C0F84C-B26B-433A-9F28-5097E80F7CBD}"/>
              </a:ext>
            </a:extLst>
          </p:cNvPr>
          <p:cNvSpPr txBox="1">
            <a:spLocks/>
          </p:cNvSpPr>
          <p:nvPr/>
        </p:nvSpPr>
        <p:spPr>
          <a:xfrm>
            <a:off x="906450" y="155482"/>
            <a:ext cx="7723214" cy="107275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000" spc="-50" baseline="0">
                <a:solidFill>
                  <a:schemeClr val="tx1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Bahnschrift SemiCondensed" panose="020B0502040204020203" pitchFamily="34" charset="0"/>
              </a:rPr>
              <a:t>2D Mode II delamination – 2D numerical modeling </a:t>
            </a:r>
            <a:endParaRPr lang="LID4096" b="1" dirty="0">
              <a:latin typeface="Bahnschrift SemiCondensed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DCB300-7F0F-4DD5-9320-7E2E5C10D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939" y="976772"/>
            <a:ext cx="4420749" cy="33867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7CB692-B489-41E8-8473-13C2883D0477}"/>
              </a:ext>
            </a:extLst>
          </p:cNvPr>
          <p:cNvSpPr txBox="1"/>
          <p:nvPr/>
        </p:nvSpPr>
        <p:spPr>
          <a:xfrm>
            <a:off x="6582584" y="1599429"/>
            <a:ext cx="14560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050" baseline="-25000" err="1">
                <a:latin typeface="Arial" panose="020B0604020202020204" pitchFamily="34" charset="0"/>
                <a:cs typeface="Arial" panose="020B0604020202020204" pitchFamily="34" charset="0"/>
              </a:rPr>
              <a:t>tot</a:t>
            </a:r>
            <a:r>
              <a:rPr lang="en-US" sz="105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1050" i="1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050" baseline="-25000" err="1">
                <a:latin typeface="Arial" panose="020B0604020202020204" pitchFamily="34" charset="0"/>
                <a:cs typeface="Arial" panose="020B0604020202020204" pitchFamily="34" charset="0"/>
              </a:rPr>
              <a:t>tip</a:t>
            </a:r>
            <a:r>
              <a:rPr lang="en-US" sz="1050" err="1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050" i="1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050" baseline="-2500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050" err="1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050" i="1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050" baseline="-25000" err="1">
                <a:latin typeface="Arial" panose="020B0604020202020204" pitchFamily="34" charset="0"/>
                <a:cs typeface="Arial" panose="020B0604020202020204" pitchFamily="34" charset="0"/>
              </a:rPr>
              <a:t>br</a:t>
            </a:r>
            <a:endParaRPr lang="en-US" sz="105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7F2E3B-F081-446A-8E94-FBF66DAF5DDC}"/>
              </a:ext>
            </a:extLst>
          </p:cNvPr>
          <p:cNvSpPr txBox="1"/>
          <p:nvPr/>
        </p:nvSpPr>
        <p:spPr>
          <a:xfrm>
            <a:off x="514336" y="939822"/>
            <a:ext cx="4572000" cy="3962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Segment C-D represents the </a:t>
            </a:r>
            <a:r>
              <a:rPr lang="en-US" sz="1500" b="1" dirty="0"/>
              <a:t>microcracking-dominant mechanism</a:t>
            </a:r>
            <a:r>
              <a:rPr lang="en-US" sz="1600" dirty="0"/>
              <a:t>,</a:t>
            </a:r>
            <a:r>
              <a:rPr lang="en-US" dirty="0"/>
              <a:t> where the separation increases from δ</a:t>
            </a:r>
            <a:r>
              <a:rPr lang="en-US" baseline="-25000" dirty="0"/>
              <a:t>1</a:t>
            </a:r>
            <a:r>
              <a:rPr lang="en-US" dirty="0"/>
              <a:t> to δ</a:t>
            </a:r>
            <a:r>
              <a:rPr lang="en-US" baseline="-25000" dirty="0"/>
              <a:t>2</a:t>
            </a:r>
            <a:r>
              <a:rPr lang="en-US" dirty="0"/>
              <a:t> with a constant traction,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dirty="0"/>
              <a:t>. This corresponds to the plateau in the experimental softening law, reflecting the mean shear traction over multiple microcracks. </a:t>
            </a:r>
          </a:p>
          <a:p>
            <a:endParaRPr lang="en-US" dirty="0"/>
          </a:p>
          <a:p>
            <a:r>
              <a:rPr lang="en-US" dirty="0"/>
              <a:t>Segment D-E represents the </a:t>
            </a:r>
            <a:r>
              <a:rPr lang="en-US" sz="1500" b="1" dirty="0"/>
              <a:t>fiber (bundle) bridging-dominant mechanism</a:t>
            </a:r>
            <a:r>
              <a:rPr lang="en-US" dirty="0"/>
              <a:t>, which appears after the coalescence of the microcracks at the wake of the microcracking zone.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Segment D-E is described using the relationship at the right, which has been proven effective in modeling the bridging behavior in both 1D and 2D Mode-I delamination: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6991E5-AE75-480C-B15F-7F48D7FCC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905" y="4013994"/>
            <a:ext cx="3365548" cy="61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0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>
            <a:extLst>
              <a:ext uri="{FF2B5EF4-FFF2-40B4-BE49-F238E27FC236}">
                <a16:creationId xmlns:a16="http://schemas.microsoft.com/office/drawing/2014/main" id="{A7C0F84C-B26B-433A-9F28-5097E80F7CBD}"/>
              </a:ext>
            </a:extLst>
          </p:cNvPr>
          <p:cNvSpPr txBox="1">
            <a:spLocks/>
          </p:cNvSpPr>
          <p:nvPr/>
        </p:nvSpPr>
        <p:spPr>
          <a:xfrm>
            <a:off x="906450" y="155482"/>
            <a:ext cx="7723214" cy="107275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000" spc="-50" baseline="0">
                <a:solidFill>
                  <a:schemeClr val="tx1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Bahnschrift SemiCondensed" panose="020B0502040204020203" pitchFamily="34" charset="0"/>
              </a:rPr>
              <a:t>2D Mode II delamination – 1D numerical modeling </a:t>
            </a:r>
            <a:endParaRPr lang="LID4096" b="1" dirty="0">
              <a:latin typeface="Bahnschrift SemiCondensed" panose="020B0502040204020203" pitchFamily="34" charset="0"/>
            </a:endParaRPr>
          </a:p>
        </p:txBody>
      </p:sp>
      <p:sp>
        <p:nvSpPr>
          <p:cNvPr id="11" name="文本框 39">
            <a:extLst>
              <a:ext uri="{FF2B5EF4-FFF2-40B4-BE49-F238E27FC236}">
                <a16:creationId xmlns:a16="http://schemas.microsoft.com/office/drawing/2014/main" id="{386E4249-92A4-4103-A332-94498A1782A9}"/>
              </a:ext>
            </a:extLst>
          </p:cNvPr>
          <p:cNvSpPr txBox="1"/>
          <p:nvPr/>
        </p:nvSpPr>
        <p:spPr>
          <a:xfrm>
            <a:off x="4982290" y="3970156"/>
            <a:ext cx="3197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i="1" dirty="0">
                <a:latin typeface="Arial" panose="020B0604020202020204" pitchFamily="34" charset="0"/>
                <a:cs typeface="Arial" panose="020B0604020202020204" pitchFamily="34" charset="0"/>
              </a:rPr>
              <a:t>Detailed cohesive laws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04BB3CB-EC09-47F8-AFF7-4F7D33846068}"/>
              </a:ext>
            </a:extLst>
          </p:cNvPr>
          <p:cNvSpPr/>
          <p:nvPr/>
        </p:nvSpPr>
        <p:spPr>
          <a:xfrm>
            <a:off x="4859694" y="3516707"/>
            <a:ext cx="247079" cy="1811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013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A88257-4C54-48A3-B3A6-5EC6960B5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24" y="921190"/>
            <a:ext cx="3437311" cy="291325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5B09DF8-FE97-4EEF-8F80-953A6543D21F}"/>
              </a:ext>
            </a:extLst>
          </p:cNvPr>
          <p:cNvSpPr txBox="1"/>
          <p:nvPr/>
        </p:nvSpPr>
        <p:spPr>
          <a:xfrm>
            <a:off x="287694" y="3985544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i="1" dirty="0">
                <a:latin typeface="Arial" panose="020B0604020202020204" pitchFamily="34" charset="0"/>
                <a:cs typeface="Arial" panose="020B0604020202020204" pitchFamily="34" charset="0"/>
              </a:rPr>
              <a:t>Modeling results – Both 1D and 2D 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727646-4220-40A5-A3ED-4B743C568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407" y="939416"/>
            <a:ext cx="3671137" cy="304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2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>
            <a:extLst>
              <a:ext uri="{FF2B5EF4-FFF2-40B4-BE49-F238E27FC236}">
                <a16:creationId xmlns:a16="http://schemas.microsoft.com/office/drawing/2014/main" id="{A7C0F84C-B26B-433A-9F28-5097E80F7CBD}"/>
              </a:ext>
            </a:extLst>
          </p:cNvPr>
          <p:cNvSpPr txBox="1">
            <a:spLocks/>
          </p:cNvSpPr>
          <p:nvPr/>
        </p:nvSpPr>
        <p:spPr>
          <a:xfrm>
            <a:off x="906450" y="155482"/>
            <a:ext cx="7723214" cy="107275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000" spc="-50" baseline="0">
                <a:solidFill>
                  <a:schemeClr val="tx1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Bahnschrift SemiCondensed" panose="020B0502040204020203" pitchFamily="34" charset="0"/>
              </a:rPr>
              <a:t>2D Mode II delamination – membrane stresses</a:t>
            </a:r>
            <a:endParaRPr lang="LID4096" b="1" dirty="0">
              <a:latin typeface="Bahnschrift SemiCondensed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4F0012-C1B2-4956-B244-F00ED634E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95" y="1054699"/>
            <a:ext cx="3760697" cy="1863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D745CB-4A07-4921-8823-AAF42E2DE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255" y="965412"/>
            <a:ext cx="4319028" cy="2175277"/>
          </a:xfrm>
          <a:prstGeom prst="rect">
            <a:avLst/>
          </a:prstGeom>
        </p:spPr>
      </p:pic>
      <p:sp>
        <p:nvSpPr>
          <p:cNvPr id="5" name="文本框 39">
            <a:extLst>
              <a:ext uri="{FF2B5EF4-FFF2-40B4-BE49-F238E27FC236}">
                <a16:creationId xmlns:a16="http://schemas.microsoft.com/office/drawing/2014/main" id="{43B92A5C-7459-40D0-BD47-D371D4F80245}"/>
              </a:ext>
            </a:extLst>
          </p:cNvPr>
          <p:cNvSpPr txBox="1"/>
          <p:nvPr/>
        </p:nvSpPr>
        <p:spPr>
          <a:xfrm>
            <a:off x="890177" y="3180768"/>
            <a:ext cx="3002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Deformed section of the 2D model</a:t>
            </a:r>
          </a:p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U: upper sub-laminate;</a:t>
            </a:r>
          </a:p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L:</a:t>
            </a:r>
            <a:r>
              <a:rPr lang="zh-CN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lower sub-laminate.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39">
            <a:extLst>
              <a:ext uri="{FF2B5EF4-FFF2-40B4-BE49-F238E27FC236}">
                <a16:creationId xmlns:a16="http://schemas.microsoft.com/office/drawing/2014/main" id="{436708E3-AB68-4A1F-A7C6-87973E4776F9}"/>
              </a:ext>
            </a:extLst>
          </p:cNvPr>
          <p:cNvSpPr txBox="1"/>
          <p:nvPr/>
        </p:nvSpPr>
        <p:spPr>
          <a:xfrm>
            <a:off x="4675246" y="3180768"/>
            <a:ext cx="3932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Radial membrane stresses along </a:t>
            </a:r>
            <a:r>
              <a:rPr lang="en-US" altLang="zh-CN" sz="1200" i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axis (</a:t>
            </a:r>
            <a:r>
              <a:rPr lang="en-US" altLang="zh-CN" sz="12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=100 mm)</a:t>
            </a:r>
          </a:p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Model 2a: </a:t>
            </a:r>
            <a:r>
              <a:rPr lang="en-US" altLang="zh-CN" sz="12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=40 mm;</a:t>
            </a:r>
          </a:p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Model 2a: </a:t>
            </a:r>
            <a:r>
              <a:rPr lang="en-US" altLang="zh-CN" sz="12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=80 mm.</a:t>
            </a:r>
          </a:p>
          <a:p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A5DE5D-850A-4BE8-8862-89C3ACBBFC23}"/>
              </a:ext>
            </a:extLst>
          </p:cNvPr>
          <p:cNvSpPr txBox="1"/>
          <p:nvPr/>
        </p:nvSpPr>
        <p:spPr>
          <a:xfrm>
            <a:off x="1421621" y="3942515"/>
            <a:ext cx="70306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Stretching over the microcracking zone introducing extra opening component onto the microcracks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 membrane stress levels for Models 2a and 2b (stabilized values during crack propagation)</a:t>
            </a:r>
            <a:endParaRPr lang="zh-CN" alt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5358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>
            <a:extLst>
              <a:ext uri="{FF2B5EF4-FFF2-40B4-BE49-F238E27FC236}">
                <a16:creationId xmlns:a16="http://schemas.microsoft.com/office/drawing/2014/main" id="{A7C0F84C-B26B-433A-9F28-5097E80F7CBD}"/>
              </a:ext>
            </a:extLst>
          </p:cNvPr>
          <p:cNvSpPr txBox="1">
            <a:spLocks/>
          </p:cNvSpPr>
          <p:nvPr/>
        </p:nvSpPr>
        <p:spPr>
          <a:xfrm>
            <a:off x="906450" y="155482"/>
            <a:ext cx="7723214" cy="107275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000" spc="-50" baseline="0">
                <a:solidFill>
                  <a:schemeClr val="tx1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Bahnschrift SemiCondensed" panose="020B0502040204020203" pitchFamily="34" charset="0"/>
              </a:rPr>
              <a:t>2D Mode II delamination – numerical analysis</a:t>
            </a:r>
            <a:endParaRPr lang="LID4096" b="1" dirty="0">
              <a:latin typeface="Bahnschrift SemiCondensed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10E447-857D-4391-A83E-89288646C231}"/>
              </a:ext>
            </a:extLst>
          </p:cNvPr>
          <p:cNvSpPr txBox="1"/>
          <p:nvPr/>
        </p:nvSpPr>
        <p:spPr>
          <a:xfrm>
            <a:off x="452502" y="1287303"/>
            <a:ext cx="8177162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new Mode-II cohesive law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considering microcracking and fiber bridging was developed using a semi-experimental approach.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analysis resulted in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distinct cohesive laws, one for the 1D case and another for the 2D cases.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assumption of equal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tip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in 1D and 2D Mode-I and Mode II delamination was validated by comparisons between the numerical and experimental results regarding the crack initiation displacement (deflection).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4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IIc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value was similar for 1D and 2D regardless of the difference in the traction-separation response. This contradicts the results in Mode-I (1D, 2D) delamination and raises more questions for future investigations. 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89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F0CC11FE-9964-4671-8FF0-46665CF5A9D5}"/>
              </a:ext>
            </a:extLst>
          </p:cNvPr>
          <p:cNvSpPr txBox="1">
            <a:spLocks noChangeArrowheads="1"/>
          </p:cNvSpPr>
          <p:nvPr/>
        </p:nvSpPr>
        <p:spPr>
          <a:xfrm>
            <a:off x="648114" y="195263"/>
            <a:ext cx="6479204" cy="763190"/>
          </a:xfrm>
          <a:prstGeom prst="rect">
            <a:avLst/>
          </a:prstGeom>
        </p:spPr>
        <p:txBody>
          <a:bodyPr vert="horz" lIns="180000" tIns="0" rIns="72000" bIns="4680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000" spc="-50" baseline="0">
                <a:solidFill>
                  <a:schemeClr val="tx1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Bahnschrift SemiCondensed" panose="020B0502040204020203" pitchFamily="34" charset="0"/>
              </a:rPr>
              <a:t>The ALOHA Airlines flight 243 (1988)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05BC9C-8066-4EA1-AEDE-01E9D683B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569" y="2111531"/>
            <a:ext cx="1855489" cy="1233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49691D-CDB8-465B-8390-40D0DD02C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61" y="3471098"/>
            <a:ext cx="1109629" cy="9857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6FF9E0-44FF-4D51-A144-9C73301A5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369" y="793941"/>
            <a:ext cx="1849073" cy="12327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F0ED42-4B36-414E-B3DB-10AF5AEBE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7172" y="691858"/>
            <a:ext cx="3667640" cy="393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004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">
            <a:extLst>
              <a:ext uri="{FF2B5EF4-FFF2-40B4-BE49-F238E27FC236}">
                <a16:creationId xmlns:a16="http://schemas.microsoft.com/office/drawing/2014/main" id="{A7C0F84C-B26B-433A-9F28-5097E80F7CBD}"/>
              </a:ext>
            </a:extLst>
          </p:cNvPr>
          <p:cNvSpPr txBox="1">
            <a:spLocks/>
          </p:cNvSpPr>
          <p:nvPr/>
        </p:nvSpPr>
        <p:spPr>
          <a:xfrm>
            <a:off x="906450" y="155482"/>
            <a:ext cx="7723214" cy="107275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000" spc="-50" baseline="0">
                <a:solidFill>
                  <a:schemeClr val="tx1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Bahnschrift SemiCondensed" panose="020B0502040204020203" pitchFamily="34" charset="0"/>
              </a:rPr>
              <a:t>2D Mode II delamination - publications</a:t>
            </a:r>
            <a:endParaRPr lang="LID4096" b="1" dirty="0">
              <a:latin typeface="Bahnschrift SemiCondensed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FBA314-3E3C-4D5D-AEE7-110DB5F23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122" y="2723616"/>
            <a:ext cx="4640400" cy="19415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62602C-F4D2-46A2-934D-B3D4C0CB2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897" y="797702"/>
            <a:ext cx="4638883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505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F242F-6256-B95D-522C-74D720EAA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22" y="155482"/>
            <a:ext cx="7747070" cy="1072753"/>
          </a:xfrm>
        </p:spPr>
        <p:txBody>
          <a:bodyPr/>
          <a:lstStyle/>
          <a:p>
            <a:r>
              <a:rPr lang="en-US" dirty="0"/>
              <a:t>Acknowledgments</a:t>
            </a:r>
            <a:endParaRPr lang="LID4096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D58C19-8895-4031-968F-632F0B16F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157" y="1041619"/>
            <a:ext cx="3588410" cy="8111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D15318-CF91-441A-A217-7F3247A70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22" y="2210772"/>
            <a:ext cx="3950430" cy="20864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881711-D7EE-4AEB-9E26-83289369F7BC}"/>
              </a:ext>
            </a:extLst>
          </p:cNvPr>
          <p:cNvSpPr txBox="1"/>
          <p:nvPr/>
        </p:nvSpPr>
        <p:spPr>
          <a:xfrm>
            <a:off x="4945033" y="1157115"/>
            <a:ext cx="34827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“Fatigue and fracture simulation methods for engineering structures made of polymeric composites”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(200020_185005)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12">
            <a:extLst>
              <a:ext uri="{FF2B5EF4-FFF2-40B4-BE49-F238E27FC236}">
                <a16:creationId xmlns:a16="http://schemas.microsoft.com/office/drawing/2014/main" id="{DA563C8F-D5D8-483B-9450-E4097173F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232" y="2478137"/>
            <a:ext cx="1636078" cy="1551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DE5378-B8C4-4EDF-B1EC-B7FCF77E6DD5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t="3466" r="8783" b="8783"/>
          <a:stretch/>
        </p:blipFill>
        <p:spPr bwMode="auto">
          <a:xfrm>
            <a:off x="4903844" y="2476093"/>
            <a:ext cx="1704756" cy="15558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7267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F0CC11FE-9964-4671-8FF0-46665CF5A9D5}"/>
              </a:ext>
            </a:extLst>
          </p:cNvPr>
          <p:cNvSpPr txBox="1">
            <a:spLocks noChangeArrowheads="1"/>
          </p:cNvSpPr>
          <p:nvPr/>
        </p:nvSpPr>
        <p:spPr>
          <a:xfrm>
            <a:off x="648114" y="195263"/>
            <a:ext cx="6479204" cy="763190"/>
          </a:xfrm>
          <a:prstGeom prst="rect">
            <a:avLst/>
          </a:prstGeom>
        </p:spPr>
        <p:txBody>
          <a:bodyPr vert="horz" lIns="180000" tIns="0" rIns="72000" bIns="4680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000" spc="-50" baseline="0">
                <a:solidFill>
                  <a:schemeClr val="tx1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Bahnschrift SemiCondensed" panose="020B0502040204020203" pitchFamily="34" charset="0"/>
              </a:rPr>
              <a:t>The ALOHA Airlines flight 243 (1988)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278780-996B-40F2-B1FD-D0A9E03A62FD}"/>
              </a:ext>
            </a:extLst>
          </p:cNvPr>
          <p:cNvSpPr/>
          <p:nvPr/>
        </p:nvSpPr>
        <p:spPr>
          <a:xfrm>
            <a:off x="6145012" y="4718608"/>
            <a:ext cx="3429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600" dirty="0">
                <a:hlinkClick r:id="rId2"/>
              </a:rPr>
              <a:t>https://www.youtube.com/watch?v=YYa7Fq5Ec6c</a:t>
            </a:r>
            <a:r>
              <a:rPr lang="en-US" sz="600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338861-F850-4002-C828-9E9C601F7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267" y="576858"/>
            <a:ext cx="7238586" cy="407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312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56868531-EEBF-46F4-9323-029509157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358" y="253109"/>
            <a:ext cx="7886700" cy="629624"/>
          </a:xfrm>
        </p:spPr>
        <p:txBody>
          <a:bodyPr>
            <a:normAutofit/>
          </a:bodyPr>
          <a:lstStyle/>
          <a:p>
            <a:r>
              <a:rPr lang="en-US" dirty="0">
                <a:latin typeface="Bahnschrift SemiCondensed" panose="020B0502040204020203" pitchFamily="34" charset="0"/>
              </a:rPr>
              <a:t>Engineering for a sustainable future</a:t>
            </a:r>
            <a:endParaRPr lang="LID4096" dirty="0">
              <a:latin typeface="Bahnschrift SemiCondensed" panose="020B0502040204020203" pitchFamily="34" charset="0"/>
            </a:endParaRPr>
          </a:p>
        </p:txBody>
      </p:sp>
      <p:pic>
        <p:nvPicPr>
          <p:cNvPr id="22" name="Content Placeholder 4">
            <a:extLst>
              <a:ext uri="{FF2B5EF4-FFF2-40B4-BE49-F238E27FC236}">
                <a16:creationId xmlns:a16="http://schemas.microsoft.com/office/drawing/2014/main" id="{604D2806-73C7-4FD6-ACF4-5A270FED02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04" y="961757"/>
            <a:ext cx="7829444" cy="354365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2FAC162-D559-4B34-B4F2-B7345D384E83}"/>
              </a:ext>
            </a:extLst>
          </p:cNvPr>
          <p:cNvGrpSpPr/>
          <p:nvPr/>
        </p:nvGrpSpPr>
        <p:grpSpPr>
          <a:xfrm>
            <a:off x="1929186" y="2061731"/>
            <a:ext cx="3122993" cy="2334996"/>
            <a:chOff x="2572248" y="2748974"/>
            <a:chExt cx="4163990" cy="3113328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A12051C-47FC-4DAE-8468-5449A99F8014}"/>
                </a:ext>
              </a:extLst>
            </p:cNvPr>
            <p:cNvSpPr/>
            <p:nvPr/>
          </p:nvSpPr>
          <p:spPr>
            <a:xfrm>
              <a:off x="2855734" y="5670772"/>
              <a:ext cx="179173" cy="19153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B90C2DD-97C6-4887-BA49-67472B5623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9118" y="3038811"/>
              <a:ext cx="2281347" cy="2678573"/>
            </a:xfrm>
            <a:prstGeom prst="line">
              <a:avLst/>
            </a:prstGeom>
            <a:ln w="63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A51BC49-F596-4F68-BDC7-CF045290DDF9}"/>
                </a:ext>
              </a:extLst>
            </p:cNvPr>
            <p:cNvGrpSpPr/>
            <p:nvPr/>
          </p:nvGrpSpPr>
          <p:grpSpPr>
            <a:xfrm>
              <a:off x="2572248" y="2748974"/>
              <a:ext cx="4163990" cy="903758"/>
              <a:chOff x="2548394" y="3102093"/>
              <a:chExt cx="4163990" cy="903758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2A2523B1-DC13-4780-9CA6-8CB41948FAD2}"/>
                  </a:ext>
                </a:extLst>
              </p:cNvPr>
              <p:cNvSpPr/>
              <p:nvPr/>
            </p:nvSpPr>
            <p:spPr>
              <a:xfrm>
                <a:off x="5083305" y="3102093"/>
                <a:ext cx="1629079" cy="33094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013" b="1" dirty="0">
                    <a:solidFill>
                      <a:schemeClr val="accent2"/>
                    </a:solidFill>
                  </a:rPr>
                  <a:t>Application areas</a:t>
                </a:r>
                <a:endParaRPr lang="en-US" sz="1013" dirty="0">
                  <a:solidFill>
                    <a:schemeClr val="accent2"/>
                  </a:solidFill>
                </a:endParaRP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51E94753-5A3E-462F-9805-BD45D83F1290}"/>
                  </a:ext>
                </a:extLst>
              </p:cNvPr>
              <p:cNvGrpSpPr/>
              <p:nvPr/>
            </p:nvGrpSpPr>
            <p:grpSpPr>
              <a:xfrm>
                <a:off x="2548394" y="3291840"/>
                <a:ext cx="2534911" cy="714011"/>
                <a:chOff x="2548394" y="3291840"/>
                <a:chExt cx="2534911" cy="714011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0FF024DE-28B7-4771-B72D-5B1926E87C79}"/>
                    </a:ext>
                  </a:extLst>
                </p:cNvPr>
                <p:cNvCxnSpPr/>
                <p:nvPr/>
              </p:nvCxnSpPr>
              <p:spPr>
                <a:xfrm flipH="1">
                  <a:off x="2691517" y="3291840"/>
                  <a:ext cx="2391788" cy="620202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742053A3-C651-4549-94D9-000E6D711702}"/>
                    </a:ext>
                  </a:extLst>
                </p:cNvPr>
                <p:cNvSpPr/>
                <p:nvPr/>
              </p:nvSpPr>
              <p:spPr>
                <a:xfrm>
                  <a:off x="2548394" y="3862728"/>
                  <a:ext cx="143123" cy="143123"/>
                </a:xfrm>
                <a:prstGeom prst="ellipse">
                  <a:avLst/>
                </a:prstGeom>
                <a:noFill/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91889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F55961D3-02CF-42B3-AE5B-6FB76E8939A9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517960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000" spc="-50" baseline="0">
                <a:solidFill>
                  <a:schemeClr val="tx1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Composite constructions in Europe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F341CD-83B9-4C81-B89E-56CC25618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98" y="736169"/>
            <a:ext cx="8686571" cy="383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23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CD74B7-52D8-3599-4EDB-C89D33447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hnschrift SemiCondensed" panose="020B0502040204020203" pitchFamily="34" charset="0"/>
              </a:rPr>
              <a:t>Delamination in composites – 1D/2D/3D</a:t>
            </a:r>
            <a:endParaRPr lang="LID4096" dirty="0">
              <a:latin typeface="Bahnschrift SemiCondense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D2E67D-301B-48E5-A384-D32654ADB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440" y="811705"/>
            <a:ext cx="7454685" cy="384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29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3FC2CA-767A-4E69-AFCC-26B8DE35F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820" y="1966451"/>
            <a:ext cx="2255995" cy="769017"/>
          </a:xfrm>
          <a:prstGeom prst="rect">
            <a:avLst/>
          </a:prstGeom>
        </p:spPr>
      </p:pic>
      <p:sp>
        <p:nvSpPr>
          <p:cNvPr id="39" name="Title 3">
            <a:extLst>
              <a:ext uri="{FF2B5EF4-FFF2-40B4-BE49-F238E27FC236}">
                <a16:creationId xmlns:a16="http://schemas.microsoft.com/office/drawing/2014/main" id="{A7C0F84C-B26B-433A-9F28-5097E80F7CBD}"/>
              </a:ext>
            </a:extLst>
          </p:cNvPr>
          <p:cNvSpPr txBox="1">
            <a:spLocks/>
          </p:cNvSpPr>
          <p:nvPr/>
        </p:nvSpPr>
        <p:spPr>
          <a:xfrm>
            <a:off x="906450" y="155482"/>
            <a:ext cx="7723214" cy="107275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000" spc="-50" baseline="0">
                <a:solidFill>
                  <a:schemeClr val="tx1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Bahnschrift SemiCondensed" panose="020B0502040204020203" pitchFamily="34" charset="0"/>
              </a:rPr>
              <a:t>Crack front is (almost) never straight (?)</a:t>
            </a:r>
            <a:endParaRPr lang="LID4096" b="1" dirty="0">
              <a:latin typeface="Bahnschrift SemiCondense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C94B1A-6DD3-4B21-8EA8-52B2BCA17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81" y="588449"/>
            <a:ext cx="6114482" cy="424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003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5F0AEF-54A1-42CC-909D-FC66D7DCA475}"/>
              </a:ext>
            </a:extLst>
          </p:cNvPr>
          <p:cNvSpPr/>
          <p:nvPr/>
        </p:nvSpPr>
        <p:spPr>
          <a:xfrm>
            <a:off x="5683830" y="615157"/>
            <a:ext cx="2994659" cy="3775566"/>
          </a:xfrm>
          <a:prstGeom prst="rect">
            <a:avLst/>
          </a:prstGeom>
          <a:solidFill>
            <a:schemeClr val="bg1"/>
          </a:solidFill>
          <a:ln>
            <a:solidFill>
              <a:srgbClr val="F9BE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DB450A-2985-448C-8FD1-9CEC1C6C01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75" r="31573"/>
          <a:stretch/>
        </p:blipFill>
        <p:spPr>
          <a:xfrm>
            <a:off x="660157" y="1257117"/>
            <a:ext cx="2422151" cy="22775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C429C9-0B5E-4CCF-93CD-686C21D07F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94"/>
          <a:stretch/>
        </p:blipFill>
        <p:spPr>
          <a:xfrm>
            <a:off x="3845512" y="713108"/>
            <a:ext cx="1292075" cy="12635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9FE1D7-21A2-41F8-87DE-F905E1ADB8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883"/>
          <a:stretch/>
        </p:blipFill>
        <p:spPr>
          <a:xfrm>
            <a:off x="3751897" y="2269758"/>
            <a:ext cx="1385690" cy="9224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CA4CC3-DF7C-41AC-893A-E4DD77598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1687" y="3364759"/>
            <a:ext cx="1175900" cy="9448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056CE1-0E0A-4AF5-83F3-C2DD8CC02339}"/>
              </a:ext>
            </a:extLst>
          </p:cNvPr>
          <p:cNvSpPr txBox="1"/>
          <p:nvPr/>
        </p:nvSpPr>
        <p:spPr>
          <a:xfrm>
            <a:off x="4066375" y="1951592"/>
            <a:ext cx="10504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Mode I (opening)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F46D47-7A0F-4EE6-AEE7-3E4FCD66C30A}"/>
              </a:ext>
            </a:extLst>
          </p:cNvPr>
          <p:cNvSpPr txBox="1"/>
          <p:nvPr/>
        </p:nvSpPr>
        <p:spPr>
          <a:xfrm>
            <a:off x="3972898" y="3186155"/>
            <a:ext cx="13368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Mode II (sliding shear)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DA8620-F33F-4E37-9C73-19223ADC5515}"/>
              </a:ext>
            </a:extLst>
          </p:cNvPr>
          <p:cNvSpPr txBox="1"/>
          <p:nvPr/>
        </p:nvSpPr>
        <p:spPr>
          <a:xfrm>
            <a:off x="3967263" y="4236473"/>
            <a:ext cx="14295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Mode III (tearing shear)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A69648A6-70E2-4221-89BA-6164AFA3313E}"/>
              </a:ext>
            </a:extLst>
          </p:cNvPr>
          <p:cNvSpPr/>
          <p:nvPr/>
        </p:nvSpPr>
        <p:spPr>
          <a:xfrm>
            <a:off x="5116785" y="1211665"/>
            <a:ext cx="518205" cy="155818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F30A3C6-CF6C-473E-8613-AAFFB1AC1669}"/>
              </a:ext>
            </a:extLst>
          </p:cNvPr>
          <p:cNvSpPr/>
          <p:nvPr/>
        </p:nvSpPr>
        <p:spPr>
          <a:xfrm>
            <a:off x="5116785" y="2618260"/>
            <a:ext cx="518205" cy="155818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5ACB6F-21E8-4082-9284-6D2DA0415A9A}"/>
              </a:ext>
            </a:extLst>
          </p:cNvPr>
          <p:cNvSpPr txBox="1"/>
          <p:nvPr/>
        </p:nvSpPr>
        <p:spPr>
          <a:xfrm>
            <a:off x="5767158" y="3556904"/>
            <a:ext cx="2673176" cy="6898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9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One-dimensional (1D)</a:t>
            </a:r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 crack propagation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Constant crack width (beam width)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Free boundary at cracked ends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092518-D8BE-47B1-A888-391A115A21CC}"/>
              </a:ext>
            </a:extLst>
          </p:cNvPr>
          <p:cNvSpPr txBox="1"/>
          <p:nvPr/>
        </p:nvSpPr>
        <p:spPr>
          <a:xfrm>
            <a:off x="5656507" y="1726880"/>
            <a:ext cx="2895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9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 15024:2001</a:t>
            </a:r>
            <a:r>
              <a:rPr lang="en-US" sz="9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– Double cantilever beam (DCB) test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840F13-E1D8-4EDC-9E4B-DA5CBE1B62BC}"/>
              </a:ext>
            </a:extLst>
          </p:cNvPr>
          <p:cNvSpPr txBox="1"/>
          <p:nvPr/>
        </p:nvSpPr>
        <p:spPr>
          <a:xfrm>
            <a:off x="5656507" y="2990072"/>
            <a:ext cx="2477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 15114:2014 </a:t>
            </a:r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– End-loaded split (ELS) test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F04CDCC-3198-4F80-B69C-D2A9070004C4}"/>
              </a:ext>
            </a:extLst>
          </p:cNvPr>
          <p:cNvGrpSpPr/>
          <p:nvPr/>
        </p:nvGrpSpPr>
        <p:grpSpPr>
          <a:xfrm rot="20855455">
            <a:off x="834889" y="2171791"/>
            <a:ext cx="1056145" cy="470870"/>
            <a:chOff x="1478929" y="1211467"/>
            <a:chExt cx="1408193" cy="627827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6" name="Oval 34">
              <a:extLst>
                <a:ext uri="{FF2B5EF4-FFF2-40B4-BE49-F238E27FC236}">
                  <a16:creationId xmlns:a16="http://schemas.microsoft.com/office/drawing/2014/main" id="{73A5836F-FA66-4BF5-AE32-048BC69801D9}"/>
                </a:ext>
              </a:extLst>
            </p:cNvPr>
            <p:cNvSpPr/>
            <p:nvPr/>
          </p:nvSpPr>
          <p:spPr>
            <a:xfrm rot="21382354">
              <a:off x="1730645" y="1359515"/>
              <a:ext cx="1076673" cy="268865"/>
            </a:xfrm>
            <a:custGeom>
              <a:avLst/>
              <a:gdLst>
                <a:gd name="connsiteX0" fmla="*/ 0 w 696983"/>
                <a:gd name="connsiteY0" fmla="*/ 150387 h 300773"/>
                <a:gd name="connsiteX1" fmla="*/ 348492 w 696983"/>
                <a:gd name="connsiteY1" fmla="*/ 0 h 300773"/>
                <a:gd name="connsiteX2" fmla="*/ 696984 w 696983"/>
                <a:gd name="connsiteY2" fmla="*/ 150387 h 300773"/>
                <a:gd name="connsiteX3" fmla="*/ 348492 w 696983"/>
                <a:gd name="connsiteY3" fmla="*/ 300774 h 300773"/>
                <a:gd name="connsiteX4" fmla="*/ 0 w 696983"/>
                <a:gd name="connsiteY4" fmla="*/ 150387 h 300773"/>
                <a:gd name="connsiteX0" fmla="*/ 0 w 696984"/>
                <a:gd name="connsiteY0" fmla="*/ 150387 h 300774"/>
                <a:gd name="connsiteX1" fmla="*/ 348492 w 696984"/>
                <a:gd name="connsiteY1" fmla="*/ 0 h 300774"/>
                <a:gd name="connsiteX2" fmla="*/ 696984 w 696984"/>
                <a:gd name="connsiteY2" fmla="*/ 150387 h 300774"/>
                <a:gd name="connsiteX3" fmla="*/ 348492 w 696984"/>
                <a:gd name="connsiteY3" fmla="*/ 300774 h 300774"/>
                <a:gd name="connsiteX4" fmla="*/ 0 w 696984"/>
                <a:gd name="connsiteY4" fmla="*/ 150387 h 300774"/>
                <a:gd name="connsiteX0" fmla="*/ 0 w 696984"/>
                <a:gd name="connsiteY0" fmla="*/ 150387 h 300774"/>
                <a:gd name="connsiteX1" fmla="*/ 348492 w 696984"/>
                <a:gd name="connsiteY1" fmla="*/ 0 h 300774"/>
                <a:gd name="connsiteX2" fmla="*/ 696984 w 696984"/>
                <a:gd name="connsiteY2" fmla="*/ 150387 h 300774"/>
                <a:gd name="connsiteX3" fmla="*/ 348492 w 696984"/>
                <a:gd name="connsiteY3" fmla="*/ 300774 h 300774"/>
                <a:gd name="connsiteX4" fmla="*/ 0 w 696984"/>
                <a:gd name="connsiteY4" fmla="*/ 150387 h 300774"/>
                <a:gd name="connsiteX0" fmla="*/ 0 w 674454"/>
                <a:gd name="connsiteY0" fmla="*/ 150396 h 300789"/>
                <a:gd name="connsiteX1" fmla="*/ 348492 w 674454"/>
                <a:gd name="connsiteY1" fmla="*/ 9 h 300789"/>
                <a:gd name="connsiteX2" fmla="*/ 674454 w 674454"/>
                <a:gd name="connsiteY2" fmla="*/ 145769 h 300789"/>
                <a:gd name="connsiteX3" fmla="*/ 348492 w 674454"/>
                <a:gd name="connsiteY3" fmla="*/ 300783 h 300789"/>
                <a:gd name="connsiteX4" fmla="*/ 0 w 674454"/>
                <a:gd name="connsiteY4" fmla="*/ 150396 h 300789"/>
                <a:gd name="connsiteX0" fmla="*/ 0 w 674454"/>
                <a:gd name="connsiteY0" fmla="*/ 150394 h 300787"/>
                <a:gd name="connsiteX1" fmla="*/ 348492 w 674454"/>
                <a:gd name="connsiteY1" fmla="*/ 7 h 300787"/>
                <a:gd name="connsiteX2" fmla="*/ 674454 w 674454"/>
                <a:gd name="connsiteY2" fmla="*/ 145767 h 300787"/>
                <a:gd name="connsiteX3" fmla="*/ 348492 w 674454"/>
                <a:gd name="connsiteY3" fmla="*/ 300781 h 300787"/>
                <a:gd name="connsiteX4" fmla="*/ 0 w 674454"/>
                <a:gd name="connsiteY4" fmla="*/ 150394 h 300787"/>
                <a:gd name="connsiteX0" fmla="*/ 0 w 674505"/>
                <a:gd name="connsiteY0" fmla="*/ 150394 h 300787"/>
                <a:gd name="connsiteX1" fmla="*/ 348492 w 674505"/>
                <a:gd name="connsiteY1" fmla="*/ 7 h 300787"/>
                <a:gd name="connsiteX2" fmla="*/ 674454 w 674505"/>
                <a:gd name="connsiteY2" fmla="*/ 145767 h 300787"/>
                <a:gd name="connsiteX3" fmla="*/ 348492 w 674505"/>
                <a:gd name="connsiteY3" fmla="*/ 300781 h 300787"/>
                <a:gd name="connsiteX4" fmla="*/ 0 w 674505"/>
                <a:gd name="connsiteY4" fmla="*/ 150394 h 300787"/>
                <a:gd name="connsiteX0" fmla="*/ 324 w 674829"/>
                <a:gd name="connsiteY0" fmla="*/ 158048 h 308439"/>
                <a:gd name="connsiteX1" fmla="*/ 293405 w 674829"/>
                <a:gd name="connsiteY1" fmla="*/ 5 h 308439"/>
                <a:gd name="connsiteX2" fmla="*/ 674778 w 674829"/>
                <a:gd name="connsiteY2" fmla="*/ 153421 h 308439"/>
                <a:gd name="connsiteX3" fmla="*/ 348816 w 674829"/>
                <a:gd name="connsiteY3" fmla="*/ 308435 h 308439"/>
                <a:gd name="connsiteX4" fmla="*/ 324 w 674829"/>
                <a:gd name="connsiteY4" fmla="*/ 158048 h 308439"/>
                <a:gd name="connsiteX0" fmla="*/ 349 w 658513"/>
                <a:gd name="connsiteY0" fmla="*/ 146804 h 308453"/>
                <a:gd name="connsiteX1" fmla="*/ 277089 w 658513"/>
                <a:gd name="connsiteY1" fmla="*/ 9 h 308453"/>
                <a:gd name="connsiteX2" fmla="*/ 658462 w 658513"/>
                <a:gd name="connsiteY2" fmla="*/ 153425 h 308453"/>
                <a:gd name="connsiteX3" fmla="*/ 332500 w 658513"/>
                <a:gd name="connsiteY3" fmla="*/ 308439 h 308453"/>
                <a:gd name="connsiteX4" fmla="*/ 349 w 658513"/>
                <a:gd name="connsiteY4" fmla="*/ 146804 h 308453"/>
                <a:gd name="connsiteX0" fmla="*/ 3301 w 661465"/>
                <a:gd name="connsiteY0" fmla="*/ 146810 h 308459"/>
                <a:gd name="connsiteX1" fmla="*/ 280041 w 661465"/>
                <a:gd name="connsiteY1" fmla="*/ 15 h 308459"/>
                <a:gd name="connsiteX2" fmla="*/ 661414 w 661465"/>
                <a:gd name="connsiteY2" fmla="*/ 153431 h 308459"/>
                <a:gd name="connsiteX3" fmla="*/ 335452 w 661465"/>
                <a:gd name="connsiteY3" fmla="*/ 308445 h 308459"/>
                <a:gd name="connsiteX4" fmla="*/ 3301 w 661465"/>
                <a:gd name="connsiteY4" fmla="*/ 146810 h 308459"/>
                <a:gd name="connsiteX0" fmla="*/ 568 w 658732"/>
                <a:gd name="connsiteY0" fmla="*/ 146815 h 308464"/>
                <a:gd name="connsiteX1" fmla="*/ 277308 w 658732"/>
                <a:gd name="connsiteY1" fmla="*/ 20 h 308464"/>
                <a:gd name="connsiteX2" fmla="*/ 658681 w 658732"/>
                <a:gd name="connsiteY2" fmla="*/ 153436 h 308464"/>
                <a:gd name="connsiteX3" fmla="*/ 332719 w 658732"/>
                <a:gd name="connsiteY3" fmla="*/ 308450 h 308464"/>
                <a:gd name="connsiteX4" fmla="*/ 568 w 658732"/>
                <a:gd name="connsiteY4" fmla="*/ 146815 h 308464"/>
                <a:gd name="connsiteX0" fmla="*/ 152 w 658316"/>
                <a:gd name="connsiteY0" fmla="*/ 145174 h 306823"/>
                <a:gd name="connsiteX1" fmla="*/ 294597 w 658316"/>
                <a:gd name="connsiteY1" fmla="*/ 10 h 306823"/>
                <a:gd name="connsiteX2" fmla="*/ 658265 w 658316"/>
                <a:gd name="connsiteY2" fmla="*/ 151795 h 306823"/>
                <a:gd name="connsiteX3" fmla="*/ 332303 w 658316"/>
                <a:gd name="connsiteY3" fmla="*/ 306809 h 306823"/>
                <a:gd name="connsiteX4" fmla="*/ 152 w 658316"/>
                <a:gd name="connsiteY4" fmla="*/ 145174 h 306823"/>
                <a:gd name="connsiteX0" fmla="*/ 1114 w 659278"/>
                <a:gd name="connsiteY0" fmla="*/ 145195 h 306844"/>
                <a:gd name="connsiteX1" fmla="*/ 295559 w 659278"/>
                <a:gd name="connsiteY1" fmla="*/ 31 h 306844"/>
                <a:gd name="connsiteX2" fmla="*/ 659227 w 659278"/>
                <a:gd name="connsiteY2" fmla="*/ 151816 h 306844"/>
                <a:gd name="connsiteX3" fmla="*/ 333265 w 659278"/>
                <a:gd name="connsiteY3" fmla="*/ 306830 h 306844"/>
                <a:gd name="connsiteX4" fmla="*/ 1114 w 659278"/>
                <a:gd name="connsiteY4" fmla="*/ 145195 h 306844"/>
                <a:gd name="connsiteX0" fmla="*/ 1089 w 627077"/>
                <a:gd name="connsiteY0" fmla="*/ 145170 h 306812"/>
                <a:gd name="connsiteX1" fmla="*/ 295534 w 627077"/>
                <a:gd name="connsiteY1" fmla="*/ 6 h 306812"/>
                <a:gd name="connsiteX2" fmla="*/ 627020 w 627077"/>
                <a:gd name="connsiteY2" fmla="*/ 141174 h 306812"/>
                <a:gd name="connsiteX3" fmla="*/ 333240 w 627077"/>
                <a:gd name="connsiteY3" fmla="*/ 306805 h 306812"/>
                <a:gd name="connsiteX4" fmla="*/ 1089 w 627077"/>
                <a:gd name="connsiteY4" fmla="*/ 145170 h 306812"/>
                <a:gd name="connsiteX0" fmla="*/ 1042 w 638779"/>
                <a:gd name="connsiteY0" fmla="*/ 162068 h 307192"/>
                <a:gd name="connsiteX1" fmla="*/ 307235 w 638779"/>
                <a:gd name="connsiteY1" fmla="*/ 131 h 307192"/>
                <a:gd name="connsiteX2" fmla="*/ 638721 w 638779"/>
                <a:gd name="connsiteY2" fmla="*/ 141299 h 307192"/>
                <a:gd name="connsiteX3" fmla="*/ 344941 w 638779"/>
                <a:gd name="connsiteY3" fmla="*/ 306930 h 307192"/>
                <a:gd name="connsiteX4" fmla="*/ 1042 w 638779"/>
                <a:gd name="connsiteY4" fmla="*/ 162068 h 307192"/>
                <a:gd name="connsiteX0" fmla="*/ 252 w 637989"/>
                <a:gd name="connsiteY0" fmla="*/ 145338 h 290287"/>
                <a:gd name="connsiteX1" fmla="*/ 294696 w 637989"/>
                <a:gd name="connsiteY1" fmla="*/ 174 h 290287"/>
                <a:gd name="connsiteX2" fmla="*/ 637931 w 637989"/>
                <a:gd name="connsiteY2" fmla="*/ 124569 h 290287"/>
                <a:gd name="connsiteX3" fmla="*/ 344151 w 637989"/>
                <a:gd name="connsiteY3" fmla="*/ 290200 h 290287"/>
                <a:gd name="connsiteX4" fmla="*/ 252 w 637989"/>
                <a:gd name="connsiteY4" fmla="*/ 145338 h 290287"/>
                <a:gd name="connsiteX0" fmla="*/ 15 w 637752"/>
                <a:gd name="connsiteY0" fmla="*/ 145338 h 290449"/>
                <a:gd name="connsiteX1" fmla="*/ 294459 w 637752"/>
                <a:gd name="connsiteY1" fmla="*/ 174 h 290449"/>
                <a:gd name="connsiteX2" fmla="*/ 637694 w 637752"/>
                <a:gd name="connsiteY2" fmla="*/ 124569 h 290449"/>
                <a:gd name="connsiteX3" fmla="*/ 343914 w 637752"/>
                <a:gd name="connsiteY3" fmla="*/ 290200 h 290449"/>
                <a:gd name="connsiteX4" fmla="*/ 15 w 637752"/>
                <a:gd name="connsiteY4" fmla="*/ 145338 h 290449"/>
                <a:gd name="connsiteX0" fmla="*/ 32 w 637769"/>
                <a:gd name="connsiteY0" fmla="*/ 145338 h 290397"/>
                <a:gd name="connsiteX1" fmla="*/ 294476 w 637769"/>
                <a:gd name="connsiteY1" fmla="*/ 174 h 290397"/>
                <a:gd name="connsiteX2" fmla="*/ 637711 w 637769"/>
                <a:gd name="connsiteY2" fmla="*/ 124569 h 290397"/>
                <a:gd name="connsiteX3" fmla="*/ 343931 w 637769"/>
                <a:gd name="connsiteY3" fmla="*/ 290200 h 290397"/>
                <a:gd name="connsiteX4" fmla="*/ 32 w 637769"/>
                <a:gd name="connsiteY4" fmla="*/ 145338 h 290397"/>
                <a:gd name="connsiteX0" fmla="*/ 32 w 637767"/>
                <a:gd name="connsiteY0" fmla="*/ 145338 h 290566"/>
                <a:gd name="connsiteX1" fmla="*/ 294476 w 637767"/>
                <a:gd name="connsiteY1" fmla="*/ 174 h 290566"/>
                <a:gd name="connsiteX2" fmla="*/ 637711 w 637767"/>
                <a:gd name="connsiteY2" fmla="*/ 124569 h 290566"/>
                <a:gd name="connsiteX3" fmla="*/ 343931 w 637767"/>
                <a:gd name="connsiteY3" fmla="*/ 290200 h 290566"/>
                <a:gd name="connsiteX4" fmla="*/ 32 w 637767"/>
                <a:gd name="connsiteY4" fmla="*/ 145338 h 290566"/>
                <a:gd name="connsiteX0" fmla="*/ 32 w 637768"/>
                <a:gd name="connsiteY0" fmla="*/ 145338 h 290425"/>
                <a:gd name="connsiteX1" fmla="*/ 294476 w 637768"/>
                <a:gd name="connsiteY1" fmla="*/ 174 h 290425"/>
                <a:gd name="connsiteX2" fmla="*/ 637711 w 637768"/>
                <a:gd name="connsiteY2" fmla="*/ 124569 h 290425"/>
                <a:gd name="connsiteX3" fmla="*/ 343931 w 637768"/>
                <a:gd name="connsiteY3" fmla="*/ 290200 h 290425"/>
                <a:gd name="connsiteX4" fmla="*/ 32 w 637768"/>
                <a:gd name="connsiteY4" fmla="*/ 145338 h 290425"/>
                <a:gd name="connsiteX0" fmla="*/ 32 w 599729"/>
                <a:gd name="connsiteY0" fmla="*/ 145376 h 290470"/>
                <a:gd name="connsiteX1" fmla="*/ 294476 w 599729"/>
                <a:gd name="connsiteY1" fmla="*/ 212 h 290470"/>
                <a:gd name="connsiteX2" fmla="*/ 599660 w 599729"/>
                <a:gd name="connsiteY2" fmla="*/ 122668 h 290470"/>
                <a:gd name="connsiteX3" fmla="*/ 343931 w 599729"/>
                <a:gd name="connsiteY3" fmla="*/ 290238 h 290470"/>
                <a:gd name="connsiteX4" fmla="*/ 32 w 599729"/>
                <a:gd name="connsiteY4" fmla="*/ 145376 h 290470"/>
                <a:gd name="connsiteX0" fmla="*/ 32 w 599729"/>
                <a:gd name="connsiteY0" fmla="*/ 145333 h 290427"/>
                <a:gd name="connsiteX1" fmla="*/ 294476 w 599729"/>
                <a:gd name="connsiteY1" fmla="*/ 169 h 290427"/>
                <a:gd name="connsiteX2" fmla="*/ 599660 w 599729"/>
                <a:gd name="connsiteY2" fmla="*/ 122625 h 290427"/>
                <a:gd name="connsiteX3" fmla="*/ 343931 w 599729"/>
                <a:gd name="connsiteY3" fmla="*/ 290195 h 290427"/>
                <a:gd name="connsiteX4" fmla="*/ 32 w 599729"/>
                <a:gd name="connsiteY4" fmla="*/ 145333 h 290427"/>
                <a:gd name="connsiteX0" fmla="*/ 32 w 599729"/>
                <a:gd name="connsiteY0" fmla="*/ 145335 h 290429"/>
                <a:gd name="connsiteX1" fmla="*/ 294476 w 599729"/>
                <a:gd name="connsiteY1" fmla="*/ 171 h 290429"/>
                <a:gd name="connsiteX2" fmla="*/ 599660 w 599729"/>
                <a:gd name="connsiteY2" fmla="*/ 122627 h 290429"/>
                <a:gd name="connsiteX3" fmla="*/ 343931 w 599729"/>
                <a:gd name="connsiteY3" fmla="*/ 290197 h 290429"/>
                <a:gd name="connsiteX4" fmla="*/ 32 w 599729"/>
                <a:gd name="connsiteY4" fmla="*/ 145335 h 290429"/>
                <a:gd name="connsiteX0" fmla="*/ 33 w 599730"/>
                <a:gd name="connsiteY0" fmla="*/ 145860 h 290954"/>
                <a:gd name="connsiteX1" fmla="*/ 294477 w 599730"/>
                <a:gd name="connsiteY1" fmla="*/ 696 h 290954"/>
                <a:gd name="connsiteX2" fmla="*/ 599661 w 599730"/>
                <a:gd name="connsiteY2" fmla="*/ 123152 h 290954"/>
                <a:gd name="connsiteX3" fmla="*/ 343932 w 599730"/>
                <a:gd name="connsiteY3" fmla="*/ 290722 h 290954"/>
                <a:gd name="connsiteX4" fmla="*/ 33 w 599730"/>
                <a:gd name="connsiteY4" fmla="*/ 145860 h 290954"/>
                <a:gd name="connsiteX0" fmla="*/ 33 w 599730"/>
                <a:gd name="connsiteY0" fmla="*/ 145860 h 290954"/>
                <a:gd name="connsiteX1" fmla="*/ 294477 w 599730"/>
                <a:gd name="connsiteY1" fmla="*/ 696 h 290954"/>
                <a:gd name="connsiteX2" fmla="*/ 599661 w 599730"/>
                <a:gd name="connsiteY2" fmla="*/ 123152 h 290954"/>
                <a:gd name="connsiteX3" fmla="*/ 343932 w 599730"/>
                <a:gd name="connsiteY3" fmla="*/ 290722 h 290954"/>
                <a:gd name="connsiteX4" fmla="*/ 33 w 599730"/>
                <a:gd name="connsiteY4" fmla="*/ 145860 h 290954"/>
                <a:gd name="connsiteX0" fmla="*/ 33 w 599730"/>
                <a:gd name="connsiteY0" fmla="*/ 145860 h 290954"/>
                <a:gd name="connsiteX1" fmla="*/ 294477 w 599730"/>
                <a:gd name="connsiteY1" fmla="*/ 696 h 290954"/>
                <a:gd name="connsiteX2" fmla="*/ 599661 w 599730"/>
                <a:gd name="connsiteY2" fmla="*/ 123152 h 290954"/>
                <a:gd name="connsiteX3" fmla="*/ 343932 w 599730"/>
                <a:gd name="connsiteY3" fmla="*/ 290722 h 290954"/>
                <a:gd name="connsiteX4" fmla="*/ 33 w 599730"/>
                <a:gd name="connsiteY4" fmla="*/ 145860 h 290954"/>
                <a:gd name="connsiteX0" fmla="*/ 33 w 599730"/>
                <a:gd name="connsiteY0" fmla="*/ 145860 h 290954"/>
                <a:gd name="connsiteX1" fmla="*/ 294477 w 599730"/>
                <a:gd name="connsiteY1" fmla="*/ 696 h 290954"/>
                <a:gd name="connsiteX2" fmla="*/ 599661 w 599730"/>
                <a:gd name="connsiteY2" fmla="*/ 123152 h 290954"/>
                <a:gd name="connsiteX3" fmla="*/ 343932 w 599730"/>
                <a:gd name="connsiteY3" fmla="*/ 290722 h 290954"/>
                <a:gd name="connsiteX4" fmla="*/ 33 w 599730"/>
                <a:gd name="connsiteY4" fmla="*/ 145860 h 290954"/>
                <a:gd name="connsiteX0" fmla="*/ 33 w 599730"/>
                <a:gd name="connsiteY0" fmla="*/ 145860 h 290954"/>
                <a:gd name="connsiteX1" fmla="*/ 294477 w 599730"/>
                <a:gd name="connsiteY1" fmla="*/ 696 h 290954"/>
                <a:gd name="connsiteX2" fmla="*/ 599661 w 599730"/>
                <a:gd name="connsiteY2" fmla="*/ 123152 h 290954"/>
                <a:gd name="connsiteX3" fmla="*/ 343932 w 599730"/>
                <a:gd name="connsiteY3" fmla="*/ 290722 h 290954"/>
                <a:gd name="connsiteX4" fmla="*/ 33 w 599730"/>
                <a:gd name="connsiteY4" fmla="*/ 145860 h 290954"/>
                <a:gd name="connsiteX0" fmla="*/ 33 w 599730"/>
                <a:gd name="connsiteY0" fmla="*/ 145860 h 290954"/>
                <a:gd name="connsiteX1" fmla="*/ 294477 w 599730"/>
                <a:gd name="connsiteY1" fmla="*/ 696 h 290954"/>
                <a:gd name="connsiteX2" fmla="*/ 599661 w 599730"/>
                <a:gd name="connsiteY2" fmla="*/ 123152 h 290954"/>
                <a:gd name="connsiteX3" fmla="*/ 343932 w 599730"/>
                <a:gd name="connsiteY3" fmla="*/ 290722 h 290954"/>
                <a:gd name="connsiteX4" fmla="*/ 33 w 599730"/>
                <a:gd name="connsiteY4" fmla="*/ 145860 h 290954"/>
                <a:gd name="connsiteX0" fmla="*/ 33 w 599730"/>
                <a:gd name="connsiteY0" fmla="*/ 145178 h 290272"/>
                <a:gd name="connsiteX1" fmla="*/ 294477 w 599730"/>
                <a:gd name="connsiteY1" fmla="*/ 14 h 290272"/>
                <a:gd name="connsiteX2" fmla="*/ 599661 w 599730"/>
                <a:gd name="connsiteY2" fmla="*/ 122470 h 290272"/>
                <a:gd name="connsiteX3" fmla="*/ 343932 w 599730"/>
                <a:gd name="connsiteY3" fmla="*/ 290040 h 290272"/>
                <a:gd name="connsiteX4" fmla="*/ 33 w 599730"/>
                <a:gd name="connsiteY4" fmla="*/ 145178 h 290272"/>
                <a:gd name="connsiteX0" fmla="*/ 31 w 599728"/>
                <a:gd name="connsiteY0" fmla="*/ 146656 h 291750"/>
                <a:gd name="connsiteX1" fmla="*/ 294475 w 599728"/>
                <a:gd name="connsiteY1" fmla="*/ 1492 h 291750"/>
                <a:gd name="connsiteX2" fmla="*/ 599659 w 599728"/>
                <a:gd name="connsiteY2" fmla="*/ 123948 h 291750"/>
                <a:gd name="connsiteX3" fmla="*/ 343930 w 599728"/>
                <a:gd name="connsiteY3" fmla="*/ 291518 h 291750"/>
                <a:gd name="connsiteX4" fmla="*/ 31 w 599728"/>
                <a:gd name="connsiteY4" fmla="*/ 146656 h 291750"/>
                <a:gd name="connsiteX0" fmla="*/ 31 w 599737"/>
                <a:gd name="connsiteY0" fmla="*/ 146656 h 295349"/>
                <a:gd name="connsiteX1" fmla="*/ 294475 w 599737"/>
                <a:gd name="connsiteY1" fmla="*/ 1492 h 295349"/>
                <a:gd name="connsiteX2" fmla="*/ 599659 w 599737"/>
                <a:gd name="connsiteY2" fmla="*/ 123948 h 295349"/>
                <a:gd name="connsiteX3" fmla="*/ 343930 w 599737"/>
                <a:gd name="connsiteY3" fmla="*/ 291518 h 295349"/>
                <a:gd name="connsiteX4" fmla="*/ 31 w 599737"/>
                <a:gd name="connsiteY4" fmla="*/ 146656 h 295349"/>
                <a:gd name="connsiteX0" fmla="*/ 31 w 599737"/>
                <a:gd name="connsiteY0" fmla="*/ 147118 h 295811"/>
                <a:gd name="connsiteX1" fmla="*/ 294475 w 599737"/>
                <a:gd name="connsiteY1" fmla="*/ 1954 h 295811"/>
                <a:gd name="connsiteX2" fmla="*/ 599659 w 599737"/>
                <a:gd name="connsiteY2" fmla="*/ 124410 h 295811"/>
                <a:gd name="connsiteX3" fmla="*/ 343930 w 599737"/>
                <a:gd name="connsiteY3" fmla="*/ 291980 h 295811"/>
                <a:gd name="connsiteX4" fmla="*/ 31 w 599737"/>
                <a:gd name="connsiteY4" fmla="*/ 147118 h 295811"/>
                <a:gd name="connsiteX0" fmla="*/ 2431 w 602137"/>
                <a:gd name="connsiteY0" fmla="*/ 147329 h 296354"/>
                <a:gd name="connsiteX1" fmla="*/ 296875 w 602137"/>
                <a:gd name="connsiteY1" fmla="*/ 2165 h 296354"/>
                <a:gd name="connsiteX2" fmla="*/ 602059 w 602137"/>
                <a:gd name="connsiteY2" fmla="*/ 124621 h 296354"/>
                <a:gd name="connsiteX3" fmla="*/ 346330 w 602137"/>
                <a:gd name="connsiteY3" fmla="*/ 292191 h 296354"/>
                <a:gd name="connsiteX4" fmla="*/ 2431 w 602137"/>
                <a:gd name="connsiteY4" fmla="*/ 147329 h 296354"/>
                <a:gd name="connsiteX0" fmla="*/ 2431 w 602137"/>
                <a:gd name="connsiteY0" fmla="*/ 147329 h 296354"/>
                <a:gd name="connsiteX1" fmla="*/ 296875 w 602137"/>
                <a:gd name="connsiteY1" fmla="*/ 2165 h 296354"/>
                <a:gd name="connsiteX2" fmla="*/ 602059 w 602137"/>
                <a:gd name="connsiteY2" fmla="*/ 124621 h 296354"/>
                <a:gd name="connsiteX3" fmla="*/ 346330 w 602137"/>
                <a:gd name="connsiteY3" fmla="*/ 292191 h 296354"/>
                <a:gd name="connsiteX4" fmla="*/ 2431 w 602137"/>
                <a:gd name="connsiteY4" fmla="*/ 147329 h 296354"/>
                <a:gd name="connsiteX0" fmla="*/ 2431 w 602137"/>
                <a:gd name="connsiteY0" fmla="*/ 147329 h 296354"/>
                <a:gd name="connsiteX1" fmla="*/ 296875 w 602137"/>
                <a:gd name="connsiteY1" fmla="*/ 2165 h 296354"/>
                <a:gd name="connsiteX2" fmla="*/ 602059 w 602137"/>
                <a:gd name="connsiteY2" fmla="*/ 124621 h 296354"/>
                <a:gd name="connsiteX3" fmla="*/ 346330 w 602137"/>
                <a:gd name="connsiteY3" fmla="*/ 292191 h 296354"/>
                <a:gd name="connsiteX4" fmla="*/ 2431 w 602137"/>
                <a:gd name="connsiteY4" fmla="*/ 147329 h 296354"/>
                <a:gd name="connsiteX0" fmla="*/ 2431 w 602137"/>
                <a:gd name="connsiteY0" fmla="*/ 145177 h 294202"/>
                <a:gd name="connsiteX1" fmla="*/ 296875 w 602137"/>
                <a:gd name="connsiteY1" fmla="*/ 13 h 294202"/>
                <a:gd name="connsiteX2" fmla="*/ 602059 w 602137"/>
                <a:gd name="connsiteY2" fmla="*/ 122469 h 294202"/>
                <a:gd name="connsiteX3" fmla="*/ 346330 w 602137"/>
                <a:gd name="connsiteY3" fmla="*/ 290039 h 294202"/>
                <a:gd name="connsiteX4" fmla="*/ 2431 w 602137"/>
                <a:gd name="connsiteY4" fmla="*/ 145177 h 294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137" h="294202">
                  <a:moveTo>
                    <a:pt x="2431" y="145177"/>
                  </a:moveTo>
                  <a:cubicBezTo>
                    <a:pt x="32430" y="31664"/>
                    <a:pt x="195439" y="-735"/>
                    <a:pt x="296875" y="13"/>
                  </a:cubicBezTo>
                  <a:cubicBezTo>
                    <a:pt x="398311" y="761"/>
                    <a:pt x="587765" y="30726"/>
                    <a:pt x="602059" y="122469"/>
                  </a:cubicBezTo>
                  <a:cubicBezTo>
                    <a:pt x="605954" y="218638"/>
                    <a:pt x="464979" y="270252"/>
                    <a:pt x="346330" y="290039"/>
                  </a:cubicBezTo>
                  <a:cubicBezTo>
                    <a:pt x="227681" y="309826"/>
                    <a:pt x="-27568" y="258690"/>
                    <a:pt x="2431" y="145177"/>
                  </a:cubicBezTo>
                  <a:close/>
                </a:path>
              </a:pathLst>
            </a:cu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5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Delamination</a:t>
              </a:r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2F146EF0-EA06-4F3A-BF2F-617A8D3A1FF8}"/>
                </a:ext>
              </a:extLst>
            </p:cNvPr>
            <p:cNvSpPr/>
            <p:nvPr/>
          </p:nvSpPr>
          <p:spPr>
            <a:xfrm rot="21135344">
              <a:off x="2689002" y="1393426"/>
              <a:ext cx="198120" cy="81696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D697E564-D20C-4756-96C1-2FD7A27B785A}"/>
                </a:ext>
              </a:extLst>
            </p:cNvPr>
            <p:cNvSpPr/>
            <p:nvPr/>
          </p:nvSpPr>
          <p:spPr>
            <a:xfrm rot="10470927">
              <a:off x="1478929" y="1525692"/>
              <a:ext cx="198120" cy="85944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62023B00-1103-46AA-B467-94231CDD814D}"/>
                </a:ext>
              </a:extLst>
            </p:cNvPr>
            <p:cNvSpPr/>
            <p:nvPr/>
          </p:nvSpPr>
          <p:spPr>
            <a:xfrm rot="2861592">
              <a:off x="2542848" y="1632566"/>
              <a:ext cx="121699" cy="71542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708D7600-8508-4C20-BDFA-E88BE5F377F4}"/>
                </a:ext>
              </a:extLst>
            </p:cNvPr>
            <p:cNvSpPr/>
            <p:nvPr/>
          </p:nvSpPr>
          <p:spPr>
            <a:xfrm rot="12539909">
              <a:off x="1783616" y="1280652"/>
              <a:ext cx="140436" cy="82211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D8D3D43E-5421-49A4-B76A-8042E71FE727}"/>
                </a:ext>
              </a:extLst>
            </p:cNvPr>
            <p:cNvSpPr/>
            <p:nvPr/>
          </p:nvSpPr>
          <p:spPr>
            <a:xfrm rot="6459147">
              <a:off x="1910956" y="1727276"/>
              <a:ext cx="140436" cy="8360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D5418E7A-1576-4BFF-B512-0220ECEDF63D}"/>
                </a:ext>
              </a:extLst>
            </p:cNvPr>
            <p:cNvSpPr/>
            <p:nvPr/>
          </p:nvSpPr>
          <p:spPr>
            <a:xfrm rot="17898826">
              <a:off x="2373998" y="1231995"/>
              <a:ext cx="121699" cy="80643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3520DF4-C677-4124-96E1-D731D6045A29}"/>
              </a:ext>
            </a:extLst>
          </p:cNvPr>
          <p:cNvSpPr txBox="1"/>
          <p:nvPr/>
        </p:nvSpPr>
        <p:spPr>
          <a:xfrm>
            <a:off x="821531" y="3591166"/>
            <a:ext cx="2495096" cy="27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Delamination in real structures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5AA1B300-3879-4814-B8E0-827651CF7E66}"/>
              </a:ext>
            </a:extLst>
          </p:cNvPr>
          <p:cNvSpPr/>
          <p:nvPr/>
        </p:nvSpPr>
        <p:spPr>
          <a:xfrm>
            <a:off x="3083800" y="2208781"/>
            <a:ext cx="982576" cy="647417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Decomposition</a:t>
            </a:r>
            <a:endParaRPr lang="en-US" sz="90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79809F-90A6-4006-BF77-D21C38814F3C}"/>
              </a:ext>
            </a:extLst>
          </p:cNvPr>
          <p:cNvSpPr txBox="1"/>
          <p:nvPr/>
        </p:nvSpPr>
        <p:spPr>
          <a:xfrm>
            <a:off x="846157" y="3852589"/>
            <a:ext cx="2422151" cy="274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8588" indent="-1285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9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Two-dimensional (2D)</a:t>
            </a:r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 crack propagation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ED88E4D-DA71-49DF-828E-200CE3A1E1B9}"/>
              </a:ext>
            </a:extLst>
          </p:cNvPr>
          <p:cNvGrpSpPr/>
          <p:nvPr/>
        </p:nvGrpSpPr>
        <p:grpSpPr>
          <a:xfrm>
            <a:off x="5738090" y="691631"/>
            <a:ext cx="2686472" cy="1049963"/>
            <a:chOff x="4820528" y="954453"/>
            <a:chExt cx="4217682" cy="164841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0D0F8D-9B4B-4335-B889-8B98275A55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53432"/>
            <a:stretch/>
          </p:blipFill>
          <p:spPr>
            <a:xfrm>
              <a:off x="4820528" y="1145642"/>
              <a:ext cx="4217682" cy="1154129"/>
            </a:xfrm>
            <a:prstGeom prst="rect">
              <a:avLst/>
            </a:prstGeom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0039C6C-9865-42A5-B6E8-69A3AD35DF8E}"/>
                </a:ext>
              </a:extLst>
            </p:cNvPr>
            <p:cNvCxnSpPr/>
            <p:nvPr/>
          </p:nvCxnSpPr>
          <p:spPr>
            <a:xfrm flipV="1">
              <a:off x="4934665" y="954453"/>
              <a:ext cx="0" cy="289560"/>
            </a:xfrm>
            <a:prstGeom prst="straightConnector1">
              <a:avLst/>
            </a:prstGeom>
            <a:ln w="12700">
              <a:solidFill>
                <a:srgbClr val="FF0000">
                  <a:alpha val="64000"/>
                </a:srgb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FC02AF1-6159-48A2-A1B0-DC237610D453}"/>
                </a:ext>
              </a:extLst>
            </p:cNvPr>
            <p:cNvCxnSpPr>
              <a:cxnSpLocks/>
            </p:cNvCxnSpPr>
            <p:nvPr/>
          </p:nvCxnSpPr>
          <p:spPr>
            <a:xfrm>
              <a:off x="4939503" y="2251853"/>
              <a:ext cx="0" cy="289853"/>
            </a:xfrm>
            <a:prstGeom prst="straightConnector1">
              <a:avLst/>
            </a:prstGeom>
            <a:ln w="12700">
              <a:solidFill>
                <a:srgbClr val="FF0000">
                  <a:alpha val="64000"/>
                </a:srgb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85952AA-E58C-4122-84EC-B8549CDFEF16}"/>
                </a:ext>
              </a:extLst>
            </p:cNvPr>
            <p:cNvSpPr txBox="1"/>
            <p:nvPr/>
          </p:nvSpPr>
          <p:spPr>
            <a:xfrm>
              <a:off x="4927358" y="976123"/>
              <a:ext cx="163830" cy="326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26D1C2F-10E4-44E2-8685-8C5607E90C5F}"/>
                </a:ext>
              </a:extLst>
            </p:cNvPr>
            <p:cNvSpPr txBox="1"/>
            <p:nvPr/>
          </p:nvSpPr>
          <p:spPr>
            <a:xfrm>
              <a:off x="4934665" y="2276704"/>
              <a:ext cx="163830" cy="326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96F631B-7BE1-44EF-9D43-745D073188AF}"/>
              </a:ext>
            </a:extLst>
          </p:cNvPr>
          <p:cNvGrpSpPr/>
          <p:nvPr/>
        </p:nvGrpSpPr>
        <p:grpSpPr>
          <a:xfrm>
            <a:off x="5729493" y="2106070"/>
            <a:ext cx="2672758" cy="825914"/>
            <a:chOff x="8601927" y="2409700"/>
            <a:chExt cx="2956202" cy="913502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438AFEF-55FC-4AC4-887B-8EEC5BE14D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46033"/>
            <a:stretch/>
          </p:blipFill>
          <p:spPr>
            <a:xfrm>
              <a:off x="8601927" y="2409700"/>
              <a:ext cx="2956202" cy="913502"/>
            </a:xfrm>
            <a:prstGeom prst="rect">
              <a:avLst/>
            </a:prstGeom>
          </p:spPr>
        </p:pic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59C25A32-36F7-4BA9-BBC8-124168E32967}"/>
                </a:ext>
              </a:extLst>
            </p:cNvPr>
            <p:cNvCxnSpPr/>
            <p:nvPr/>
          </p:nvCxnSpPr>
          <p:spPr>
            <a:xfrm>
              <a:off x="8699824" y="2704681"/>
              <a:ext cx="0" cy="28795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FC5AFDE-5E41-4404-A002-F59EE3DC7345}"/>
                </a:ext>
              </a:extLst>
            </p:cNvPr>
            <p:cNvSpPr txBox="1"/>
            <p:nvPr/>
          </p:nvSpPr>
          <p:spPr>
            <a:xfrm>
              <a:off x="8701520" y="2485525"/>
              <a:ext cx="216397" cy="269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75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7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8B4EBE3-CCA3-434F-8C15-5CAE06676507}"/>
              </a:ext>
            </a:extLst>
          </p:cNvPr>
          <p:cNvGrpSpPr/>
          <p:nvPr/>
        </p:nvGrpSpPr>
        <p:grpSpPr>
          <a:xfrm>
            <a:off x="1871757" y="4406353"/>
            <a:ext cx="4926085" cy="509448"/>
            <a:chOff x="2587232" y="5588286"/>
            <a:chExt cx="4926085" cy="824525"/>
          </a:xfrm>
          <a:solidFill>
            <a:srgbClr val="F9BEB9"/>
          </a:solidFill>
        </p:grpSpPr>
        <p:sp>
          <p:nvSpPr>
            <p:cNvPr id="37" name="Arrow: Curved Up 36">
              <a:extLst>
                <a:ext uri="{FF2B5EF4-FFF2-40B4-BE49-F238E27FC236}">
                  <a16:creationId xmlns:a16="http://schemas.microsoft.com/office/drawing/2014/main" id="{2A09C0B0-188A-472E-A50C-0550B0C3E225}"/>
                </a:ext>
              </a:extLst>
            </p:cNvPr>
            <p:cNvSpPr/>
            <p:nvPr/>
          </p:nvSpPr>
          <p:spPr>
            <a:xfrm flipH="1">
              <a:off x="2587232" y="5588286"/>
              <a:ext cx="4926085" cy="824525"/>
            </a:xfrm>
            <a:prstGeom prst="curvedUpArrow">
              <a:avLst>
                <a:gd name="adj1" fmla="val 16564"/>
                <a:gd name="adj2" fmla="val 39633"/>
                <a:gd name="adj3" fmla="val 25000"/>
              </a:avLst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A05087F-6E62-4AA6-AC0F-EC9E2F5E6999}"/>
                </a:ext>
              </a:extLst>
            </p:cNvPr>
            <p:cNvSpPr txBox="1"/>
            <p:nvPr/>
          </p:nvSpPr>
          <p:spPr>
            <a:xfrm>
              <a:off x="4929200" y="6070699"/>
              <a:ext cx="3930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9" name="Title 3">
            <a:extLst>
              <a:ext uri="{FF2B5EF4-FFF2-40B4-BE49-F238E27FC236}">
                <a16:creationId xmlns:a16="http://schemas.microsoft.com/office/drawing/2014/main" id="{A7C0F84C-B26B-433A-9F28-5097E80F7CBD}"/>
              </a:ext>
            </a:extLst>
          </p:cNvPr>
          <p:cNvSpPr txBox="1">
            <a:spLocks/>
          </p:cNvSpPr>
          <p:nvPr/>
        </p:nvSpPr>
        <p:spPr>
          <a:xfrm>
            <a:off x="904875" y="155482"/>
            <a:ext cx="7726363" cy="107275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000" spc="-50" baseline="0">
                <a:solidFill>
                  <a:schemeClr val="tx1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Bahnschrift SemiCondensed" panose="020B0502040204020203" pitchFamily="34" charset="0"/>
              </a:rPr>
              <a:t>Traditional fracture analysis?</a:t>
            </a:r>
            <a:endParaRPr lang="LID4096" b="1" dirty="0"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89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/>
      <p:bldP spid="13" grpId="0"/>
      <p:bldP spid="14" grpId="0"/>
      <p:bldP spid="25" grpId="0"/>
    </p:bldLst>
  </p:timing>
</p:sld>
</file>

<file path=ppt/theme/theme1.xml><?xml version="1.0" encoding="utf-8"?>
<a:theme xmlns:a="http://schemas.openxmlformats.org/drawingml/2006/main" name="Thème Office">
  <a:themeElements>
    <a:clrScheme name="EPFL - New Colors 2019">
      <a:dk1>
        <a:srgbClr val="413C3A"/>
      </a:dk1>
      <a:lt1>
        <a:srgbClr val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ED6E9C"/>
      </a:hlink>
      <a:folHlink>
        <a:srgbClr val="4F8FCC"/>
      </a:folHlink>
    </a:clrScheme>
    <a:fontScheme name="EPFL">
      <a:majorFont>
        <a:latin typeface="Suisse Int'l EPFL Cond"/>
        <a:ea typeface=""/>
        <a:cs typeface=""/>
      </a:majorFont>
      <a:minorFont>
        <a:latin typeface="Suisse Int'l EPF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EPFL_Beta1" id="{0D67AEC5-DFF7-4EC9-B5AA-DC7A2F0AC738}" vid="{0172F608-5ED9-41D9-A9D2-9D0E5ED5ADC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PFL - New Colors 2019">
    <a:dk1>
      <a:srgbClr val="413C3A"/>
    </a:dk1>
    <a:lt1>
      <a:srgbClr val="FFFFFF"/>
    </a:lt1>
    <a:dk2>
      <a:srgbClr val="413C3A"/>
    </a:dk2>
    <a:lt2>
      <a:srgbClr val="CAC7C7"/>
    </a:lt2>
    <a:accent1>
      <a:srgbClr val="E30613"/>
    </a:accent1>
    <a:accent2>
      <a:srgbClr val="00A79F"/>
    </a:accent2>
    <a:accent3>
      <a:srgbClr val="413C3A"/>
    </a:accent3>
    <a:accent4>
      <a:srgbClr val="007480"/>
    </a:accent4>
    <a:accent5>
      <a:srgbClr val="F39869"/>
    </a:accent5>
    <a:accent6>
      <a:srgbClr val="B51F1F"/>
    </a:accent6>
    <a:hlink>
      <a:srgbClr val="ED6E9C"/>
    </a:hlink>
    <a:folHlink>
      <a:srgbClr val="4F8FCC"/>
    </a:folHlink>
  </a:clrScheme>
</a:themeOverride>
</file>

<file path=ppt/theme/themeOverride2.xml><?xml version="1.0" encoding="utf-8"?>
<a:themeOverride xmlns:a="http://schemas.openxmlformats.org/drawingml/2006/main">
  <a:clrScheme name="EPFL - New Colors 2019">
    <a:dk1>
      <a:srgbClr val="413C3A"/>
    </a:dk1>
    <a:lt1>
      <a:srgbClr val="FFFFFF"/>
    </a:lt1>
    <a:dk2>
      <a:srgbClr val="413C3A"/>
    </a:dk2>
    <a:lt2>
      <a:srgbClr val="CAC7C7"/>
    </a:lt2>
    <a:accent1>
      <a:srgbClr val="E30613"/>
    </a:accent1>
    <a:accent2>
      <a:srgbClr val="00A79F"/>
    </a:accent2>
    <a:accent3>
      <a:srgbClr val="413C3A"/>
    </a:accent3>
    <a:accent4>
      <a:srgbClr val="007480"/>
    </a:accent4>
    <a:accent5>
      <a:srgbClr val="F39869"/>
    </a:accent5>
    <a:accent6>
      <a:srgbClr val="B51F1F"/>
    </a:accent6>
    <a:hlink>
      <a:srgbClr val="ED6E9C"/>
    </a:hlink>
    <a:folHlink>
      <a:srgbClr val="4F8FCC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PFLAuthor xmlns="366578e5-d8fa-4ca3-80b4-96d4f4020af2">
      <UserInfo>
        <DisplayName/>
        <AccountId xsi:nil="true"/>
        <AccountType/>
      </UserInfo>
    </EPFLAuthor>
    <a822da24a7be47f7b2b8d6471b611ecd xmlns="366578e5-d8fa-4ca3-80b4-96d4f4020af2">
      <Terms xmlns="http://schemas.microsoft.com/office/infopath/2007/PartnerControls">
        <TermInfo xmlns="http://schemas.microsoft.com/office/infopath/2007/PartnerControls">
          <TermName xmlns="http://schemas.microsoft.com/office/infopath/2007/PartnerControls">Public</TermName>
          <TermId xmlns="http://schemas.microsoft.com/office/infopath/2007/PartnerControls">bed90794-060d-40e3-8efd-fc84c2f09e8f</TermId>
        </TermInfo>
      </Terms>
    </a822da24a7be47f7b2b8d6471b611ecd>
    <EPFLUsageTaxHTField0 xmlns="366578e5-d8fa-4ca3-80b4-96d4f4020af2" xsi:nil="true"/>
    <TaxCatchAll xmlns="505a1229-fefc-4964-aa43-a843a2e4cec8">
      <Value>1</Value>
    </TaxCatchAl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EPFL Document" ma:contentTypeID="0x0101009E359B892F0745A488A3BA50FA95E220008D12AA6DD8705844A8F440FB2627C65C" ma:contentTypeVersion="2" ma:contentTypeDescription="Base Content Type for all EPFL documents" ma:contentTypeScope="" ma:versionID="243fe3aa2b7702eb0a8fc0aba44d7aac">
  <xsd:schema xmlns:xsd="http://www.w3.org/2001/XMLSchema" xmlns:xs="http://www.w3.org/2001/XMLSchema" xmlns:p="http://schemas.microsoft.com/office/2006/metadata/properties" xmlns:ns2="366578e5-d8fa-4ca3-80b4-96d4f4020af2" xmlns:ns3="505a1229-fefc-4964-aa43-a843a2e4cec8" targetNamespace="http://schemas.microsoft.com/office/2006/metadata/properties" ma:root="true" ma:fieldsID="874849853f62a370529474de8c246750" ns2:_="" ns3:_="">
    <xsd:import namespace="366578e5-d8fa-4ca3-80b4-96d4f4020af2"/>
    <xsd:import namespace="505a1229-fefc-4964-aa43-a843a2e4cec8"/>
    <xsd:element name="properties">
      <xsd:complexType>
        <xsd:sequence>
          <xsd:element name="documentManagement">
            <xsd:complexType>
              <xsd:all>
                <xsd:element ref="ns2:EPFLAuthor" minOccurs="0"/>
                <xsd:element ref="ns2:EPFLUsageTaxHTField0" minOccurs="0"/>
                <xsd:element ref="ns2:a822da24a7be47f7b2b8d6471b611ecd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6578e5-d8fa-4ca3-80b4-96d4f4020af2" elementFormDefault="qualified">
    <xsd:import namespace="http://schemas.microsoft.com/office/2006/documentManagement/types"/>
    <xsd:import namespace="http://schemas.microsoft.com/office/infopath/2007/PartnerControls"/>
    <xsd:element name="EPFLAuthor" ma:index="8" nillable="true" ma:displayName="Author" ma:internalName="EPFLAutho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FLUsageTaxHTField0" ma:index="10" nillable="true" ma:displayName="EPFLUsage_0" ma:hidden="true" ma:internalName="EPFLUsageTaxHTField0">
      <xsd:simpleType>
        <xsd:restriction base="dms:Note"/>
      </xsd:simpleType>
    </xsd:element>
    <xsd:element name="a822da24a7be47f7b2b8d6471b611ecd" ma:index="11" nillable="true" ma:taxonomy="true" ma:internalName="a822da24a7be47f7b2b8d6471b611ecd" ma:taxonomyFieldName="EPFLUsage" ma:displayName="Usage" ma:default="1;#Public|bed90794-060d-40e3-8efd-fc84c2f09e8f" ma:fieldId="{a822da24-a7be-47f7-b2b8-d6471b611ecd}" ma:sspId="4f2e420a-9f6b-4a85-b7a0-ff810e6e8c0b" ma:termSetId="4b8e3540-9bf8-418b-ab3b-31a19bad2536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5a1229-fefc-4964-aa43-a843a2e4cec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description="" ma:hidden="true" ma:list="{93f37c08-bd19-42a9-9d3a-635e83ef494a}" ma:internalName="TaxCatchAll" ma:showField="CatchAllData" ma:web="505a1229-fefc-4964-aa43-a843a2e4ce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021D30B-EFA4-4742-B929-F6ADB1B60353}">
  <ds:schemaRefs>
    <ds:schemaRef ds:uri="http://schemas.microsoft.com/office/infopath/2007/PartnerControls"/>
    <ds:schemaRef ds:uri="http://purl.org/dc/terms/"/>
    <ds:schemaRef ds:uri="http://schemas.microsoft.com/office/2006/documentManagement/types"/>
    <ds:schemaRef ds:uri="505a1229-fefc-4964-aa43-a843a2e4cec8"/>
    <ds:schemaRef ds:uri="http://purl.org/dc/dcmitype/"/>
    <ds:schemaRef ds:uri="366578e5-d8fa-4ca3-80b4-96d4f4020af2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F1CD226-0A3E-4410-BBA6-A9BDCE984F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6578e5-d8fa-4ca3-80b4-96d4f4020af2"/>
    <ds:schemaRef ds:uri="505a1229-fefc-4964-aa43-a843a2e4ce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8455677-460B-4199-893C-C747EF4F036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13361</TotalTime>
  <Words>1132</Words>
  <Application>Microsoft Office PowerPoint</Application>
  <PresentationFormat>On-screen Show (16:9)</PresentationFormat>
  <Paragraphs>165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Calibri</vt:lpstr>
      <vt:lpstr>Bahnschrift</vt:lpstr>
      <vt:lpstr>Wingdings</vt:lpstr>
      <vt:lpstr>Bahnschrift SemiCondensed</vt:lpstr>
      <vt:lpstr>Suisse Int'l EPFL</vt:lpstr>
      <vt:lpstr>Arial</vt:lpstr>
      <vt:lpstr>Thème Office</vt:lpstr>
      <vt:lpstr>PowerPoint Presentation</vt:lpstr>
      <vt:lpstr>PowerPoint Presentation</vt:lpstr>
      <vt:lpstr>PowerPoint Presentation</vt:lpstr>
      <vt:lpstr>PowerPoint Presentation</vt:lpstr>
      <vt:lpstr>Engineering for a sustainable future</vt:lpstr>
      <vt:lpstr>PowerPoint Presentation</vt:lpstr>
      <vt:lpstr>Delamination in composites – 1D/2D/3D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Previously – 2D Mode-I experiments </vt:lpstr>
      <vt:lpstr>Two-dimensional Mode-I delamination</vt:lpstr>
      <vt:lpstr>PowerPoint Presentation</vt:lpstr>
      <vt:lpstr>2D Mode-I experiments: What we learned?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Dimitrios Lignos</dc:creator>
  <cp:lastModifiedBy>Tassos Vassilopoulos</cp:lastModifiedBy>
  <cp:revision>430</cp:revision>
  <cp:lastPrinted>2020-09-14T07:03:35Z</cp:lastPrinted>
  <dcterms:created xsi:type="dcterms:W3CDTF">2019-06-09T08:29:29Z</dcterms:created>
  <dcterms:modified xsi:type="dcterms:W3CDTF">2024-04-03T10:21:53Z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0x0101009E359B892F0745A488A3BA50FA95E220008D12AA6DD8705844A8F440FB2627C65C</vt:lpwstr>
  </property>
</Properties>
</file>